
<file path=[Content_Types].xml><?xml version="1.0" encoding="utf-8"?>
<Types xmlns="http://schemas.openxmlformats.org/package/2006/content-types">
  <Default Extension="bin" ContentType="application/vnd.openxmlformats-officedocument.oleObject"/>
  <Default Extension="gif" ContentType="image/gif"/>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9" r:id="rId4"/>
    <p:sldId id="397" r:id="rId5"/>
    <p:sldId id="413" r:id="rId6"/>
    <p:sldId id="398" r:id="rId7"/>
    <p:sldId id="399" r:id="rId8"/>
    <p:sldId id="400" r:id="rId9"/>
    <p:sldId id="401" r:id="rId10"/>
    <p:sldId id="402" r:id="rId11"/>
    <p:sldId id="434" r:id="rId12"/>
    <p:sldId id="403" r:id="rId13"/>
    <p:sldId id="415" r:id="rId14"/>
    <p:sldId id="405" r:id="rId15"/>
    <p:sldId id="256" r:id="rId16"/>
    <p:sldId id="423" r:id="rId17"/>
    <p:sldId id="417" r:id="rId18"/>
    <p:sldId id="418" r:id="rId19"/>
    <p:sldId id="419" r:id="rId20"/>
    <p:sldId id="420" r:id="rId21"/>
    <p:sldId id="421" r:id="rId22"/>
    <p:sldId id="407" r:id="rId23"/>
    <p:sldId id="408" r:id="rId24"/>
    <p:sldId id="416" r:id="rId25"/>
    <p:sldId id="409" r:id="rId26"/>
    <p:sldId id="436" r:id="rId27"/>
    <p:sldId id="410" r:id="rId28"/>
    <p:sldId id="435" r:id="rId29"/>
    <p:sldId id="411" r:id="rId30"/>
    <p:sldId id="427" r:id="rId31"/>
    <p:sldId id="428" r:id="rId32"/>
    <p:sldId id="429" r:id="rId33"/>
    <p:sldId id="426" r:id="rId34"/>
    <p:sldId id="412" r:id="rId35"/>
    <p:sldId id="430" r:id="rId36"/>
    <p:sldId id="431" r:id="rId37"/>
    <p:sldId id="432" r:id="rId38"/>
    <p:sldId id="433" r:id="rId39"/>
    <p:sldId id="437" r:id="rId40"/>
    <p:sldId id="414" r:id="rId41"/>
    <p:sldId id="315" r:id="rId42"/>
    <p:sldId id="349" r:id="rId43"/>
    <p:sldId id="286" r:id="rId44"/>
    <p:sldId id="4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RIMRU4iGmEK+CUE3OHtQ==" hashData="ppG5UbbwUJUhRR6XtJ4pkoLjWuUeXYW9UdBhBWABlKAPt6cWCX+6v4Bd3kyOS3A3MKPag1ujMy4KND6/JPQs5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marker>
            <c:spPr>
              <a:solidFill>
                <a:schemeClr val="tx1"/>
              </a:solidFill>
              <a:ln>
                <a:solidFill>
                  <a:schemeClr val="tx1"/>
                </a:solidFill>
              </a:ln>
            </c:spPr>
          </c:marker>
          <c:xVal>
            <c:numRef>
              <c:f>Sheet1!$A$2:$A$8</c:f>
              <c:numCache>
                <c:formatCode>General</c:formatCode>
                <c:ptCount val="7"/>
                <c:pt idx="0">
                  <c:v>5</c:v>
                </c:pt>
                <c:pt idx="1">
                  <c:v>15</c:v>
                </c:pt>
                <c:pt idx="2">
                  <c:v>25</c:v>
                </c:pt>
                <c:pt idx="3">
                  <c:v>35</c:v>
                </c:pt>
                <c:pt idx="4">
                  <c:v>50</c:v>
                </c:pt>
                <c:pt idx="5">
                  <c:v>72</c:v>
                </c:pt>
                <c:pt idx="6">
                  <c:v>105</c:v>
                </c:pt>
              </c:numCache>
            </c:numRef>
          </c:xVal>
          <c:yVal>
            <c:numRef>
              <c:f>Sheet1!$B$2:$B$8</c:f>
              <c:numCache>
                <c:formatCode>General</c:formatCode>
                <c:ptCount val="7"/>
                <c:pt idx="0">
                  <c:v>69.2</c:v>
                </c:pt>
                <c:pt idx="1">
                  <c:v>68.3</c:v>
                </c:pt>
                <c:pt idx="2">
                  <c:v>67.5</c:v>
                </c:pt>
                <c:pt idx="3">
                  <c:v>67.099999999999994</c:v>
                </c:pt>
                <c:pt idx="4">
                  <c:v>66.400000000000006</c:v>
                </c:pt>
                <c:pt idx="5">
                  <c:v>66.099999999999994</c:v>
                </c:pt>
                <c:pt idx="6">
                  <c:v>63.9</c:v>
                </c:pt>
              </c:numCache>
            </c:numRef>
          </c:yVal>
          <c:smooth val="0"/>
          <c:extLst>
            <c:ext xmlns:c16="http://schemas.microsoft.com/office/drawing/2014/chart" uri="{C3380CC4-5D6E-409C-BE32-E72D297353CC}">
              <c16:uniqueId val="{00000000-B6E3-407F-B17E-0F28D73B1845}"/>
            </c:ext>
          </c:extLst>
        </c:ser>
        <c:dLbls>
          <c:showLegendKey val="0"/>
          <c:showVal val="0"/>
          <c:showCatName val="0"/>
          <c:showSerName val="0"/>
          <c:showPercent val="0"/>
          <c:showBubbleSize val="0"/>
        </c:dLbls>
        <c:axId val="152169936"/>
        <c:axId val="152170328"/>
      </c:scatterChart>
      <c:valAx>
        <c:axId val="152169936"/>
        <c:scaling>
          <c:orientation val="minMax"/>
          <c:max val="11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2200" b="0" dirty="0">
                    <a:latin typeface="Times New Roman" pitchFamily="18" charset="0"/>
                    <a:cs typeface="Times New Roman" pitchFamily="18" charset="0"/>
                  </a:rPr>
                  <a:t>Commute time (x)</a:t>
                </a:r>
              </a:p>
            </c:rich>
          </c:tx>
          <c:overlay val="0"/>
        </c:title>
        <c:numFmt formatCode="General" sourceLinked="1"/>
        <c:majorTickMark val="none"/>
        <c:minorTickMark val="none"/>
        <c:tickLblPos val="nextTo"/>
        <c:crossAx val="152170328"/>
        <c:crosses val="autoZero"/>
        <c:crossBetween val="midCat"/>
        <c:minorUnit val="10"/>
      </c:valAx>
      <c:valAx>
        <c:axId val="152170328"/>
        <c:scaling>
          <c:orientation val="minMax"/>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2200" b="0" dirty="0">
                    <a:latin typeface="Times New Roman" pitchFamily="18" charset="0"/>
                    <a:cs typeface="Times New Roman" pitchFamily="18" charset="0"/>
                  </a:rPr>
                  <a:t>Well-being score</a:t>
                </a:r>
                <a:r>
                  <a:rPr lang="en-US" sz="2200" b="0" baseline="0" dirty="0">
                    <a:latin typeface="Times New Roman" pitchFamily="18" charset="0"/>
                    <a:cs typeface="Times New Roman" pitchFamily="18" charset="0"/>
                  </a:rPr>
                  <a:t> </a:t>
                </a:r>
                <a:r>
                  <a:rPr lang="en-US" sz="2200" b="0" dirty="0">
                    <a:latin typeface="Times New Roman" pitchFamily="18" charset="0"/>
                    <a:cs typeface="Times New Roman" pitchFamily="18" charset="0"/>
                  </a:rPr>
                  <a:t>(y)</a:t>
                </a:r>
              </a:p>
            </c:rich>
          </c:tx>
          <c:overlay val="0"/>
        </c:title>
        <c:numFmt formatCode="General" sourceLinked="1"/>
        <c:majorTickMark val="none"/>
        <c:minorTickMark val="none"/>
        <c:tickLblPos val="nextTo"/>
        <c:crossAx val="15216993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marker>
            <c:spPr>
              <a:solidFill>
                <a:schemeClr val="tx1"/>
              </a:solidFill>
              <a:ln>
                <a:solidFill>
                  <a:schemeClr val="tx1"/>
                </a:solidFill>
              </a:ln>
            </c:spPr>
          </c:marker>
          <c:xVal>
            <c:numRef>
              <c:f>Sheet1!$A$2:$A$8</c:f>
              <c:numCache>
                <c:formatCode>General</c:formatCode>
                <c:ptCount val="7"/>
                <c:pt idx="0">
                  <c:v>10</c:v>
                </c:pt>
                <c:pt idx="1">
                  <c:v>20</c:v>
                </c:pt>
                <c:pt idx="2">
                  <c:v>30</c:v>
                </c:pt>
                <c:pt idx="3">
                  <c:v>40</c:v>
                </c:pt>
                <c:pt idx="4">
                  <c:v>50</c:v>
                </c:pt>
                <c:pt idx="5">
                  <c:v>60</c:v>
                </c:pt>
                <c:pt idx="6">
                  <c:v>70</c:v>
                </c:pt>
              </c:numCache>
            </c:numRef>
          </c:xVal>
          <c:yVal>
            <c:numRef>
              <c:f>Sheet1!$B$2:$B$8</c:f>
              <c:numCache>
                <c:formatCode>General</c:formatCode>
                <c:ptCount val="7"/>
                <c:pt idx="0">
                  <c:v>5</c:v>
                </c:pt>
                <c:pt idx="1">
                  <c:v>10</c:v>
                </c:pt>
                <c:pt idx="2">
                  <c:v>20</c:v>
                </c:pt>
                <c:pt idx="3">
                  <c:v>30</c:v>
                </c:pt>
                <c:pt idx="4">
                  <c:v>40</c:v>
                </c:pt>
                <c:pt idx="5">
                  <c:v>50</c:v>
                </c:pt>
                <c:pt idx="6">
                  <c:v>60</c:v>
                </c:pt>
              </c:numCache>
            </c:numRef>
          </c:yVal>
          <c:smooth val="0"/>
          <c:extLst>
            <c:ext xmlns:c16="http://schemas.microsoft.com/office/drawing/2014/chart" uri="{C3380CC4-5D6E-409C-BE32-E72D297353CC}">
              <c16:uniqueId val="{00000000-EDF0-432F-9816-CE04BA36310F}"/>
            </c:ext>
          </c:extLst>
        </c:ser>
        <c:dLbls>
          <c:showLegendKey val="0"/>
          <c:showVal val="0"/>
          <c:showCatName val="0"/>
          <c:showSerName val="0"/>
          <c:showPercent val="0"/>
          <c:showBubbleSize val="0"/>
        </c:dLbls>
        <c:axId val="193331696"/>
        <c:axId val="193332088"/>
      </c:scatterChart>
      <c:valAx>
        <c:axId val="193331696"/>
        <c:scaling>
          <c:orientation val="minMax"/>
          <c:max val="11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Explanatory variable ( x)</a:t>
                </a:r>
              </a:p>
            </c:rich>
          </c:tx>
          <c:overlay val="0"/>
        </c:title>
        <c:numFmt formatCode="General" sourceLinked="1"/>
        <c:majorTickMark val="none"/>
        <c:minorTickMark val="none"/>
        <c:tickLblPos val="nextTo"/>
        <c:crossAx val="193332088"/>
        <c:crosses val="autoZero"/>
        <c:crossBetween val="midCat"/>
        <c:minorUnit val="10"/>
      </c:valAx>
      <c:valAx>
        <c:axId val="193332088"/>
        <c:scaling>
          <c:orientation val="minMax"/>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Response variable ( y)</a:t>
                </a:r>
              </a:p>
            </c:rich>
          </c:tx>
          <c:overlay val="0"/>
        </c:title>
        <c:numFmt formatCode="General" sourceLinked="1"/>
        <c:majorTickMark val="none"/>
        <c:minorTickMark val="none"/>
        <c:tickLblPos val="nextTo"/>
        <c:crossAx val="19333169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a:noFill/>
            </a:ln>
          </c:spPr>
          <c:xVal>
            <c:numRef>
              <c:f>Sheet1!$A$2:$A$10</c:f>
              <c:numCache>
                <c:formatCode>General</c:formatCode>
                <c:ptCount val="9"/>
                <c:pt idx="0">
                  <c:v>10</c:v>
                </c:pt>
                <c:pt idx="1">
                  <c:v>20</c:v>
                </c:pt>
                <c:pt idx="2">
                  <c:v>30</c:v>
                </c:pt>
                <c:pt idx="3">
                  <c:v>40</c:v>
                </c:pt>
                <c:pt idx="4">
                  <c:v>50</c:v>
                </c:pt>
                <c:pt idx="5">
                  <c:v>60</c:v>
                </c:pt>
                <c:pt idx="6">
                  <c:v>70</c:v>
                </c:pt>
                <c:pt idx="7">
                  <c:v>80</c:v>
                </c:pt>
                <c:pt idx="8">
                  <c:v>90</c:v>
                </c:pt>
              </c:numCache>
            </c:numRef>
          </c:xVal>
          <c:yVal>
            <c:numRef>
              <c:f>Sheet1!$B$2:$B$10</c:f>
              <c:numCache>
                <c:formatCode>General</c:formatCode>
                <c:ptCount val="9"/>
                <c:pt idx="0">
                  <c:v>5</c:v>
                </c:pt>
                <c:pt idx="1">
                  <c:v>10</c:v>
                </c:pt>
                <c:pt idx="2">
                  <c:v>20</c:v>
                </c:pt>
                <c:pt idx="3">
                  <c:v>30</c:v>
                </c:pt>
                <c:pt idx="4">
                  <c:v>40</c:v>
                </c:pt>
                <c:pt idx="5">
                  <c:v>30</c:v>
                </c:pt>
                <c:pt idx="6">
                  <c:v>20</c:v>
                </c:pt>
                <c:pt idx="7">
                  <c:v>10</c:v>
                </c:pt>
                <c:pt idx="8">
                  <c:v>5</c:v>
                </c:pt>
              </c:numCache>
            </c:numRef>
          </c:yVal>
          <c:smooth val="0"/>
          <c:extLst>
            <c:ext xmlns:c16="http://schemas.microsoft.com/office/drawing/2014/chart" uri="{C3380CC4-5D6E-409C-BE32-E72D297353CC}">
              <c16:uniqueId val="{00000000-31D9-418E-92D3-8DCF4B4D13BA}"/>
            </c:ext>
          </c:extLst>
        </c:ser>
        <c:dLbls>
          <c:showLegendKey val="0"/>
          <c:showVal val="0"/>
          <c:showCatName val="0"/>
          <c:showSerName val="0"/>
          <c:showPercent val="0"/>
          <c:showBubbleSize val="0"/>
        </c:dLbls>
        <c:axId val="193332872"/>
        <c:axId val="193333264"/>
      </c:scatterChart>
      <c:valAx>
        <c:axId val="193332872"/>
        <c:scaling>
          <c:orientation val="minMax"/>
          <c:max val="11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Explanatory variable ( x)</a:t>
                </a:r>
              </a:p>
            </c:rich>
          </c:tx>
          <c:overlay val="0"/>
        </c:title>
        <c:numFmt formatCode="General" sourceLinked="1"/>
        <c:majorTickMark val="none"/>
        <c:minorTickMark val="none"/>
        <c:tickLblPos val="nextTo"/>
        <c:txPr>
          <a:bodyPr/>
          <a:lstStyle/>
          <a:p>
            <a:pPr>
              <a:defRPr sz="1200">
                <a:latin typeface="Times New Roman" pitchFamily="18" charset="0"/>
                <a:cs typeface="Times New Roman" pitchFamily="18" charset="0"/>
              </a:defRPr>
            </a:pPr>
            <a:endParaRPr lang="en-US"/>
          </a:p>
        </c:txPr>
        <c:crossAx val="193333264"/>
        <c:crosses val="autoZero"/>
        <c:crossBetween val="midCat"/>
        <c:minorUnit val="10"/>
      </c:valAx>
      <c:valAx>
        <c:axId val="193333264"/>
        <c:scaling>
          <c:orientation val="minMax"/>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Response variable ( y)</a:t>
                </a:r>
              </a:p>
            </c:rich>
          </c:tx>
          <c:overlay val="0"/>
        </c:title>
        <c:numFmt formatCode="General" sourceLinked="1"/>
        <c:majorTickMark val="none"/>
        <c:minorTickMark val="none"/>
        <c:tickLblPos val="nextTo"/>
        <c:txPr>
          <a:bodyPr/>
          <a:lstStyle/>
          <a:p>
            <a:pPr>
              <a:defRPr sz="1400"/>
            </a:pPr>
            <a:endParaRPr lang="en-US"/>
          </a:p>
        </c:txPr>
        <c:crossAx val="193332872"/>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xVal>
            <c:numRef>
              <c:f>Sheet1!$A$2:$A$9</c:f>
              <c:numCache>
                <c:formatCode>General</c:formatCode>
                <c:ptCount val="8"/>
                <c:pt idx="0">
                  <c:v>10</c:v>
                </c:pt>
                <c:pt idx="1">
                  <c:v>20</c:v>
                </c:pt>
                <c:pt idx="2">
                  <c:v>30</c:v>
                </c:pt>
                <c:pt idx="3">
                  <c:v>40</c:v>
                </c:pt>
                <c:pt idx="4">
                  <c:v>50</c:v>
                </c:pt>
                <c:pt idx="5">
                  <c:v>70</c:v>
                </c:pt>
                <c:pt idx="6">
                  <c:v>80</c:v>
                </c:pt>
                <c:pt idx="7">
                  <c:v>90</c:v>
                </c:pt>
              </c:numCache>
            </c:numRef>
          </c:xVal>
          <c:yVal>
            <c:numRef>
              <c:f>Sheet1!$B$2:$B$9</c:f>
              <c:numCache>
                <c:formatCode>General</c:formatCode>
                <c:ptCount val="8"/>
                <c:pt idx="0">
                  <c:v>5</c:v>
                </c:pt>
                <c:pt idx="1">
                  <c:v>10</c:v>
                </c:pt>
                <c:pt idx="2">
                  <c:v>15</c:v>
                </c:pt>
                <c:pt idx="3">
                  <c:v>20</c:v>
                </c:pt>
                <c:pt idx="4">
                  <c:v>15</c:v>
                </c:pt>
                <c:pt idx="5">
                  <c:v>10</c:v>
                </c:pt>
                <c:pt idx="6">
                  <c:v>15</c:v>
                </c:pt>
                <c:pt idx="7">
                  <c:v>20</c:v>
                </c:pt>
              </c:numCache>
            </c:numRef>
          </c:yVal>
          <c:smooth val="0"/>
          <c:extLst>
            <c:ext xmlns:c16="http://schemas.microsoft.com/office/drawing/2014/chart" uri="{C3380CC4-5D6E-409C-BE32-E72D297353CC}">
              <c16:uniqueId val="{00000000-057B-4B79-ABBB-C21CB2D6D79F}"/>
            </c:ext>
          </c:extLst>
        </c:ser>
        <c:dLbls>
          <c:showLegendKey val="0"/>
          <c:showVal val="0"/>
          <c:showCatName val="0"/>
          <c:showSerName val="0"/>
          <c:showPercent val="0"/>
          <c:showBubbleSize val="0"/>
        </c:dLbls>
        <c:axId val="193334048"/>
        <c:axId val="193334440"/>
      </c:scatterChart>
      <c:valAx>
        <c:axId val="193334048"/>
        <c:scaling>
          <c:orientation val="minMax"/>
          <c:max val="11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Explanatory variable ( x)</a:t>
                </a:r>
              </a:p>
            </c:rich>
          </c:tx>
          <c:overlay val="0"/>
        </c:title>
        <c:numFmt formatCode="General" sourceLinked="1"/>
        <c:majorTickMark val="none"/>
        <c:minorTickMark val="none"/>
        <c:tickLblPos val="nextTo"/>
        <c:txPr>
          <a:bodyPr/>
          <a:lstStyle/>
          <a:p>
            <a:pPr>
              <a:defRPr sz="1200">
                <a:latin typeface="Times New Roman" pitchFamily="18" charset="0"/>
                <a:cs typeface="Times New Roman" pitchFamily="18" charset="0"/>
              </a:defRPr>
            </a:pPr>
            <a:endParaRPr lang="en-US"/>
          </a:p>
        </c:txPr>
        <c:crossAx val="193334440"/>
        <c:crosses val="autoZero"/>
        <c:crossBetween val="midCat"/>
        <c:minorUnit val="10"/>
      </c:valAx>
      <c:valAx>
        <c:axId val="193334440"/>
        <c:scaling>
          <c:orientation val="minMax"/>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Response variable ( y)</a:t>
                </a:r>
              </a:p>
            </c:rich>
          </c:tx>
          <c:overlay val="0"/>
        </c:title>
        <c:numFmt formatCode="General" sourceLinked="1"/>
        <c:majorTickMark val="none"/>
        <c:minorTickMark val="none"/>
        <c:tickLblPos val="nextTo"/>
        <c:txPr>
          <a:bodyPr/>
          <a:lstStyle/>
          <a:p>
            <a:pPr>
              <a:defRPr sz="1400"/>
            </a:pPr>
            <a:endParaRPr lang="en-US"/>
          </a:p>
        </c:txPr>
        <c:crossAx val="19333404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xVal>
            <c:numRef>
              <c:f>Sheet1!$A$2:$A$11</c:f>
              <c:numCache>
                <c:formatCode>General</c:formatCode>
                <c:ptCount val="10"/>
                <c:pt idx="0">
                  <c:v>20</c:v>
                </c:pt>
                <c:pt idx="1">
                  <c:v>25</c:v>
                </c:pt>
                <c:pt idx="2">
                  <c:v>30</c:v>
                </c:pt>
                <c:pt idx="3">
                  <c:v>35</c:v>
                </c:pt>
                <c:pt idx="4">
                  <c:v>40</c:v>
                </c:pt>
                <c:pt idx="5">
                  <c:v>45</c:v>
                </c:pt>
                <c:pt idx="6">
                  <c:v>50</c:v>
                </c:pt>
                <c:pt idx="7">
                  <c:v>55</c:v>
                </c:pt>
                <c:pt idx="8">
                  <c:v>60</c:v>
                </c:pt>
                <c:pt idx="9">
                  <c:v>65</c:v>
                </c:pt>
              </c:numCache>
            </c:numRef>
          </c:xVal>
          <c:yVal>
            <c:numRef>
              <c:f>Sheet1!$B$2:$B$11</c:f>
              <c:numCache>
                <c:formatCode>General</c:formatCode>
                <c:ptCount val="10"/>
                <c:pt idx="0">
                  <c:v>5</c:v>
                </c:pt>
                <c:pt idx="1">
                  <c:v>10</c:v>
                </c:pt>
                <c:pt idx="2">
                  <c:v>12</c:v>
                </c:pt>
                <c:pt idx="3">
                  <c:v>14</c:v>
                </c:pt>
                <c:pt idx="4">
                  <c:v>7</c:v>
                </c:pt>
                <c:pt idx="5">
                  <c:v>11</c:v>
                </c:pt>
                <c:pt idx="6">
                  <c:v>17</c:v>
                </c:pt>
                <c:pt idx="7">
                  <c:v>9</c:v>
                </c:pt>
                <c:pt idx="8">
                  <c:v>8</c:v>
                </c:pt>
                <c:pt idx="9">
                  <c:v>13</c:v>
                </c:pt>
              </c:numCache>
            </c:numRef>
          </c:yVal>
          <c:smooth val="0"/>
          <c:extLst>
            <c:ext xmlns:c16="http://schemas.microsoft.com/office/drawing/2014/chart" uri="{C3380CC4-5D6E-409C-BE32-E72D297353CC}">
              <c16:uniqueId val="{00000000-3057-4EAC-8AE8-4DD55825363A}"/>
            </c:ext>
          </c:extLst>
        </c:ser>
        <c:dLbls>
          <c:showLegendKey val="0"/>
          <c:showVal val="0"/>
          <c:showCatName val="0"/>
          <c:showSerName val="0"/>
          <c:showPercent val="0"/>
          <c:showBubbleSize val="0"/>
        </c:dLbls>
        <c:axId val="193233776"/>
        <c:axId val="193234168"/>
      </c:scatterChart>
      <c:valAx>
        <c:axId val="193233776"/>
        <c:scaling>
          <c:orientation val="minMax"/>
          <c:max val="11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Explanatory variable ( x)</a:t>
                </a:r>
              </a:p>
            </c:rich>
          </c:tx>
          <c:overlay val="0"/>
        </c:title>
        <c:numFmt formatCode="General" sourceLinked="1"/>
        <c:majorTickMark val="none"/>
        <c:minorTickMark val="none"/>
        <c:tickLblPos val="nextTo"/>
        <c:txPr>
          <a:bodyPr/>
          <a:lstStyle/>
          <a:p>
            <a:pPr>
              <a:defRPr sz="1200">
                <a:latin typeface="Times New Roman" pitchFamily="18" charset="0"/>
                <a:cs typeface="Times New Roman" pitchFamily="18" charset="0"/>
              </a:defRPr>
            </a:pPr>
            <a:endParaRPr lang="en-US"/>
          </a:p>
        </c:txPr>
        <c:crossAx val="193234168"/>
        <c:crosses val="autoZero"/>
        <c:crossBetween val="midCat"/>
        <c:minorUnit val="10"/>
      </c:valAx>
      <c:valAx>
        <c:axId val="193234168"/>
        <c:scaling>
          <c:orientation val="minMax"/>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Response variable ( y)</a:t>
                </a:r>
              </a:p>
            </c:rich>
          </c:tx>
          <c:overlay val="0"/>
        </c:title>
        <c:numFmt formatCode="General" sourceLinked="1"/>
        <c:majorTickMark val="none"/>
        <c:minorTickMark val="none"/>
        <c:tickLblPos val="nextTo"/>
        <c:txPr>
          <a:bodyPr/>
          <a:lstStyle/>
          <a:p>
            <a:pPr>
              <a:defRPr sz="1400"/>
            </a:pPr>
            <a:endParaRPr lang="en-US"/>
          </a:p>
        </c:txPr>
        <c:crossAx val="19323377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xVal>
            <c:numRef>
              <c:f>Sheet1!$A$2:$A$11</c:f>
              <c:numCache>
                <c:formatCode>General</c:formatCode>
                <c:ptCount val="10"/>
                <c:pt idx="0">
                  <c:v>20</c:v>
                </c:pt>
                <c:pt idx="1">
                  <c:v>25</c:v>
                </c:pt>
                <c:pt idx="2">
                  <c:v>30</c:v>
                </c:pt>
                <c:pt idx="3">
                  <c:v>35</c:v>
                </c:pt>
                <c:pt idx="4">
                  <c:v>40</c:v>
                </c:pt>
                <c:pt idx="5">
                  <c:v>45</c:v>
                </c:pt>
                <c:pt idx="6">
                  <c:v>50</c:v>
                </c:pt>
                <c:pt idx="7">
                  <c:v>55</c:v>
                </c:pt>
                <c:pt idx="8">
                  <c:v>60</c:v>
                </c:pt>
                <c:pt idx="9">
                  <c:v>65</c:v>
                </c:pt>
              </c:numCache>
            </c:numRef>
          </c:xVal>
          <c:yVal>
            <c:numRef>
              <c:f>Sheet1!$B$2:$B$11</c:f>
              <c:numCache>
                <c:formatCode>General</c:formatCode>
                <c:ptCount val="10"/>
                <c:pt idx="0">
                  <c:v>5</c:v>
                </c:pt>
                <c:pt idx="1">
                  <c:v>10</c:v>
                </c:pt>
                <c:pt idx="2">
                  <c:v>12</c:v>
                </c:pt>
                <c:pt idx="3">
                  <c:v>14</c:v>
                </c:pt>
                <c:pt idx="4">
                  <c:v>7</c:v>
                </c:pt>
                <c:pt idx="5">
                  <c:v>11</c:v>
                </c:pt>
                <c:pt idx="6">
                  <c:v>17</c:v>
                </c:pt>
                <c:pt idx="7">
                  <c:v>9</c:v>
                </c:pt>
                <c:pt idx="8">
                  <c:v>8</c:v>
                </c:pt>
                <c:pt idx="9">
                  <c:v>13</c:v>
                </c:pt>
              </c:numCache>
            </c:numRef>
          </c:yVal>
          <c:smooth val="0"/>
          <c:extLst>
            <c:ext xmlns:c16="http://schemas.microsoft.com/office/drawing/2014/chart" uri="{C3380CC4-5D6E-409C-BE32-E72D297353CC}">
              <c16:uniqueId val="{00000000-BEDA-4DF6-AEB8-DA642F0EF60B}"/>
            </c:ext>
          </c:extLst>
        </c:ser>
        <c:dLbls>
          <c:showLegendKey val="0"/>
          <c:showVal val="0"/>
          <c:showCatName val="0"/>
          <c:showSerName val="0"/>
          <c:showPercent val="0"/>
          <c:showBubbleSize val="0"/>
        </c:dLbls>
        <c:axId val="193234952"/>
        <c:axId val="193235344"/>
      </c:scatterChart>
      <c:valAx>
        <c:axId val="193234952"/>
        <c:scaling>
          <c:orientation val="minMax"/>
          <c:max val="10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Explanatory variable ( x)</a:t>
                </a:r>
              </a:p>
            </c:rich>
          </c:tx>
          <c:overlay val="0"/>
        </c:title>
        <c:numFmt formatCode="General" sourceLinked="1"/>
        <c:majorTickMark val="none"/>
        <c:minorTickMark val="none"/>
        <c:tickLblPos val="nextTo"/>
        <c:txPr>
          <a:bodyPr/>
          <a:lstStyle/>
          <a:p>
            <a:pPr>
              <a:defRPr sz="1200">
                <a:latin typeface="Times New Roman" pitchFamily="18" charset="0"/>
                <a:cs typeface="Times New Roman" pitchFamily="18" charset="0"/>
              </a:defRPr>
            </a:pPr>
            <a:endParaRPr lang="en-US"/>
          </a:p>
        </c:txPr>
        <c:crossAx val="193235344"/>
        <c:crosses val="autoZero"/>
        <c:crossBetween val="midCat"/>
        <c:minorUnit val="10"/>
      </c:valAx>
      <c:valAx>
        <c:axId val="193235344"/>
        <c:scaling>
          <c:orientation val="minMax"/>
          <c:max val="100"/>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Response variable ( y)</a:t>
                </a:r>
              </a:p>
            </c:rich>
          </c:tx>
          <c:overlay val="0"/>
        </c:title>
        <c:numFmt formatCode="General" sourceLinked="1"/>
        <c:majorTickMark val="none"/>
        <c:minorTickMark val="none"/>
        <c:tickLblPos val="nextTo"/>
        <c:txPr>
          <a:bodyPr/>
          <a:lstStyle/>
          <a:p>
            <a:pPr>
              <a:defRPr sz="1400"/>
            </a:pPr>
            <a:endParaRPr lang="en-US"/>
          </a:p>
        </c:txPr>
        <c:crossAx val="193234952"/>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xVal>
            <c:numRef>
              <c:f>Sheet1!$A$2:$A$11</c:f>
              <c:numCache>
                <c:formatCode>General</c:formatCode>
                <c:ptCount val="10"/>
                <c:pt idx="0">
                  <c:v>20</c:v>
                </c:pt>
                <c:pt idx="1">
                  <c:v>25</c:v>
                </c:pt>
                <c:pt idx="2">
                  <c:v>30</c:v>
                </c:pt>
                <c:pt idx="3">
                  <c:v>35</c:v>
                </c:pt>
                <c:pt idx="4">
                  <c:v>40</c:v>
                </c:pt>
                <c:pt idx="5">
                  <c:v>45</c:v>
                </c:pt>
                <c:pt idx="6">
                  <c:v>50</c:v>
                </c:pt>
                <c:pt idx="7">
                  <c:v>55</c:v>
                </c:pt>
                <c:pt idx="8">
                  <c:v>60</c:v>
                </c:pt>
                <c:pt idx="9">
                  <c:v>65</c:v>
                </c:pt>
              </c:numCache>
            </c:numRef>
          </c:xVal>
          <c:yVal>
            <c:numRef>
              <c:f>Sheet1!$B$2:$B$11</c:f>
              <c:numCache>
                <c:formatCode>General</c:formatCode>
                <c:ptCount val="10"/>
                <c:pt idx="0">
                  <c:v>5</c:v>
                </c:pt>
                <c:pt idx="1">
                  <c:v>10</c:v>
                </c:pt>
                <c:pt idx="2">
                  <c:v>12</c:v>
                </c:pt>
                <c:pt idx="3">
                  <c:v>14</c:v>
                </c:pt>
                <c:pt idx="4">
                  <c:v>7</c:v>
                </c:pt>
                <c:pt idx="5">
                  <c:v>11</c:v>
                </c:pt>
                <c:pt idx="6">
                  <c:v>17</c:v>
                </c:pt>
                <c:pt idx="7">
                  <c:v>9</c:v>
                </c:pt>
                <c:pt idx="8">
                  <c:v>8</c:v>
                </c:pt>
                <c:pt idx="9">
                  <c:v>13</c:v>
                </c:pt>
              </c:numCache>
            </c:numRef>
          </c:yVal>
          <c:smooth val="0"/>
          <c:extLst>
            <c:ext xmlns:c16="http://schemas.microsoft.com/office/drawing/2014/chart" uri="{C3380CC4-5D6E-409C-BE32-E72D297353CC}">
              <c16:uniqueId val="{00000000-810F-4843-A645-6A3222CEC0F8}"/>
            </c:ext>
          </c:extLst>
        </c:ser>
        <c:dLbls>
          <c:showLegendKey val="0"/>
          <c:showVal val="0"/>
          <c:showCatName val="0"/>
          <c:showSerName val="0"/>
          <c:showPercent val="0"/>
          <c:showBubbleSize val="0"/>
        </c:dLbls>
        <c:axId val="193236128"/>
        <c:axId val="193236520"/>
      </c:scatterChart>
      <c:valAx>
        <c:axId val="193236128"/>
        <c:scaling>
          <c:orientation val="minMax"/>
          <c:max val="11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Explanatory variable ( x)</a:t>
                </a:r>
              </a:p>
            </c:rich>
          </c:tx>
          <c:overlay val="0"/>
        </c:title>
        <c:numFmt formatCode="General" sourceLinked="1"/>
        <c:majorTickMark val="none"/>
        <c:minorTickMark val="none"/>
        <c:tickLblPos val="nextTo"/>
        <c:txPr>
          <a:bodyPr/>
          <a:lstStyle/>
          <a:p>
            <a:pPr>
              <a:defRPr sz="1200">
                <a:latin typeface="Times New Roman" pitchFamily="18" charset="0"/>
                <a:cs typeface="Times New Roman" pitchFamily="18" charset="0"/>
              </a:defRPr>
            </a:pPr>
            <a:endParaRPr lang="en-US"/>
          </a:p>
        </c:txPr>
        <c:crossAx val="193236520"/>
        <c:crosses val="autoZero"/>
        <c:crossBetween val="midCat"/>
        <c:minorUnit val="10"/>
      </c:valAx>
      <c:valAx>
        <c:axId val="193236520"/>
        <c:scaling>
          <c:orientation val="minMax"/>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Response variable ( y)</a:t>
                </a:r>
              </a:p>
            </c:rich>
          </c:tx>
          <c:overlay val="0"/>
        </c:title>
        <c:numFmt formatCode="General" sourceLinked="1"/>
        <c:majorTickMark val="none"/>
        <c:minorTickMark val="none"/>
        <c:tickLblPos val="nextTo"/>
        <c:txPr>
          <a:bodyPr/>
          <a:lstStyle/>
          <a:p>
            <a:pPr>
              <a:defRPr sz="1400"/>
            </a:pPr>
            <a:endParaRPr lang="en-US"/>
          </a:p>
        </c:txPr>
        <c:crossAx val="19323612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marker>
            <c:spPr>
              <a:solidFill>
                <a:schemeClr val="tx1"/>
              </a:solidFill>
              <a:ln>
                <a:solidFill>
                  <a:schemeClr val="tx1"/>
                </a:solidFill>
              </a:ln>
            </c:spPr>
          </c:marker>
          <c:trendline>
            <c:trendlineType val="linear"/>
            <c:dispRSqr val="0"/>
            <c:dispEq val="0"/>
          </c:trendline>
          <c:xVal>
            <c:numRef>
              <c:f>Sheet1!$A$2:$A$8</c:f>
              <c:numCache>
                <c:formatCode>General</c:formatCode>
                <c:ptCount val="7"/>
                <c:pt idx="0">
                  <c:v>10</c:v>
                </c:pt>
                <c:pt idx="1">
                  <c:v>20</c:v>
                </c:pt>
                <c:pt idx="2">
                  <c:v>30</c:v>
                </c:pt>
                <c:pt idx="3">
                  <c:v>40</c:v>
                </c:pt>
                <c:pt idx="4">
                  <c:v>50</c:v>
                </c:pt>
                <c:pt idx="5">
                  <c:v>60</c:v>
                </c:pt>
                <c:pt idx="6">
                  <c:v>80</c:v>
                </c:pt>
              </c:numCache>
            </c:numRef>
          </c:xVal>
          <c:yVal>
            <c:numRef>
              <c:f>Sheet1!$B$2:$B$8</c:f>
              <c:numCache>
                <c:formatCode>General</c:formatCode>
                <c:ptCount val="7"/>
                <c:pt idx="0">
                  <c:v>15</c:v>
                </c:pt>
                <c:pt idx="1">
                  <c:v>10</c:v>
                </c:pt>
                <c:pt idx="2">
                  <c:v>40</c:v>
                </c:pt>
                <c:pt idx="3">
                  <c:v>30</c:v>
                </c:pt>
                <c:pt idx="4">
                  <c:v>40</c:v>
                </c:pt>
                <c:pt idx="5">
                  <c:v>30</c:v>
                </c:pt>
                <c:pt idx="6">
                  <c:v>60</c:v>
                </c:pt>
              </c:numCache>
            </c:numRef>
          </c:yVal>
          <c:smooth val="0"/>
          <c:extLst>
            <c:ext xmlns:c16="http://schemas.microsoft.com/office/drawing/2014/chart" uri="{C3380CC4-5D6E-409C-BE32-E72D297353CC}">
              <c16:uniqueId val="{00000001-8CBA-4276-9D84-D6631325AA4D}"/>
            </c:ext>
          </c:extLst>
        </c:ser>
        <c:dLbls>
          <c:showLegendKey val="0"/>
          <c:showVal val="0"/>
          <c:showCatName val="0"/>
          <c:showSerName val="0"/>
          <c:showPercent val="0"/>
          <c:showBubbleSize val="0"/>
        </c:dLbls>
        <c:axId val="194896416"/>
        <c:axId val="194896808"/>
      </c:scatterChart>
      <c:valAx>
        <c:axId val="194896416"/>
        <c:scaling>
          <c:orientation val="minMax"/>
          <c:max val="11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Explanatory variable ( x)</a:t>
                </a:r>
              </a:p>
            </c:rich>
          </c:tx>
          <c:overlay val="0"/>
        </c:title>
        <c:numFmt formatCode="General" sourceLinked="1"/>
        <c:majorTickMark val="none"/>
        <c:minorTickMark val="none"/>
        <c:tickLblPos val="nextTo"/>
        <c:crossAx val="194896808"/>
        <c:crosses val="autoZero"/>
        <c:crossBetween val="midCat"/>
        <c:minorUnit val="10"/>
      </c:valAx>
      <c:valAx>
        <c:axId val="194896808"/>
        <c:scaling>
          <c:orientation val="minMax"/>
        </c:scaling>
        <c:delete val="0"/>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latin typeface="Times New Roman" pitchFamily="18" charset="0"/>
                    <a:ea typeface="+mn-ea"/>
                    <a:cs typeface="Times New Roman" pitchFamily="18" charset="0"/>
                  </a:defRPr>
                </a:pPr>
                <a:r>
                  <a:rPr lang="en-US" sz="1600" b="0" dirty="0">
                    <a:latin typeface="Times New Roman" pitchFamily="18" charset="0"/>
                    <a:cs typeface="Times New Roman" pitchFamily="18" charset="0"/>
                  </a:rPr>
                  <a:t>Response variable ( y)</a:t>
                </a:r>
              </a:p>
            </c:rich>
          </c:tx>
          <c:overlay val="0"/>
        </c:title>
        <c:numFmt formatCode="General" sourceLinked="1"/>
        <c:majorTickMark val="none"/>
        <c:minorTickMark val="none"/>
        <c:tickLblPos val="nextTo"/>
        <c:crossAx val="19489641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44C1F6-D2E7-496F-8141-6CECC8941986}" type="doc">
      <dgm:prSet loTypeId="urn:microsoft.com/office/officeart/2005/8/layout/hierarchy6" loCatId="hierarchy" qsTypeId="urn:microsoft.com/office/officeart/2005/8/quickstyle/simple1" qsCatId="simple" csTypeId="urn:microsoft.com/office/officeart/2005/8/colors/colorful5" csCatId="colorful" phldr="1"/>
      <dgm:spPr/>
      <dgm:t>
        <a:bodyPr/>
        <a:lstStyle/>
        <a:p>
          <a:endParaRPr lang="en-US"/>
        </a:p>
      </dgm:t>
    </dgm:pt>
    <dgm:pt modelId="{D9AB76EA-9629-45F3-9EB8-F0639B5B31F5}">
      <dgm:prSet phldrT="[Text]" custT="1"/>
      <dgm:spPr/>
      <dgm:t>
        <a:bodyPr/>
        <a:lstStyle/>
        <a:p>
          <a:pPr algn="ctr"/>
          <a:r>
            <a:rPr lang="en-US" sz="2400" b="1" dirty="0">
              <a:latin typeface="Arial" panose="020B0604020202020204" pitchFamily="34" charset="0"/>
              <a:cs typeface="Arial" panose="020B0604020202020204" pitchFamily="34" charset="0"/>
            </a:rPr>
            <a:t>Bi-variate data</a:t>
          </a:r>
        </a:p>
      </dgm:t>
    </dgm:pt>
    <dgm:pt modelId="{8D391B7E-667C-4CFA-A523-66034744DD2E}" type="parTrans" cxnId="{13C43C28-E9EC-44A6-A1EF-DE871DFCFE32}">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608521CD-CED3-4D7C-AB75-60A92392849F}" type="sibTrans" cxnId="{13C43C28-E9EC-44A6-A1EF-DE871DFCFE32}">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B112842D-7F81-4D98-9A3F-0855F6557ACF}">
      <dgm:prSet phldrT="[Text]" custT="1"/>
      <dgm:spPr/>
      <dgm:t>
        <a:bodyPr/>
        <a:lstStyle/>
        <a:p>
          <a:pPr algn="ctr"/>
          <a:r>
            <a:rPr lang="en-US" sz="2400" b="0" dirty="0">
              <a:latin typeface="Arial" panose="020B0604020202020204" pitchFamily="34" charset="0"/>
              <a:cs typeface="Arial" panose="020B0604020202020204" pitchFamily="34" charset="0"/>
            </a:rPr>
            <a:t>Graphs</a:t>
          </a:r>
        </a:p>
      </dgm:t>
    </dgm:pt>
    <dgm:pt modelId="{536584B8-717D-4C6A-9B3C-E2B70C0E08BD}" type="parTrans" cxnId="{D943C71C-C6E8-4105-AD1B-00672BCD002A}">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B612C691-F767-48D5-94E5-AF39C687AFEF}" type="sibTrans" cxnId="{D943C71C-C6E8-4105-AD1B-00672BCD002A}">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605BBB3B-43F8-44AB-8F89-781855D3DF3F}">
      <dgm:prSet phldrT="[Text]" custT="1"/>
      <dgm:spPr/>
      <dgm:t>
        <a:bodyPr/>
        <a:lstStyle/>
        <a:p>
          <a:pPr algn="ctr"/>
          <a:r>
            <a:rPr lang="en-US" sz="2400" b="0" dirty="0">
              <a:latin typeface="Arial" panose="020B0604020202020204" pitchFamily="34" charset="0"/>
              <a:cs typeface="Arial" panose="020B0604020202020204" pitchFamily="34" charset="0"/>
            </a:rPr>
            <a:t>Scatter plot</a:t>
          </a:r>
        </a:p>
      </dgm:t>
    </dgm:pt>
    <dgm:pt modelId="{92F247AA-A424-415E-9387-7622D8770952}" type="parTrans" cxnId="{ACD7D062-3637-43ED-A1A6-F6481AB58438}">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A23BC03F-694F-4E6B-917A-43317A638E6E}" type="sibTrans" cxnId="{ACD7D062-3637-43ED-A1A6-F6481AB58438}">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D90AE40E-62E1-4037-9C40-F7526EB32F13}">
      <dgm:prSet phldrT="[Text]" custT="1"/>
      <dgm:spPr/>
      <dgm:t>
        <a:bodyPr/>
        <a:lstStyle/>
        <a:p>
          <a:pPr algn="ctr"/>
          <a:r>
            <a:rPr lang="en-US" sz="2400" b="0" dirty="0">
              <a:latin typeface="Arial" panose="020B0604020202020204" pitchFamily="34" charset="0"/>
              <a:cs typeface="Arial" panose="020B0604020202020204" pitchFamily="34" charset="0"/>
            </a:rPr>
            <a:t>Measures</a:t>
          </a:r>
        </a:p>
      </dgm:t>
    </dgm:pt>
    <dgm:pt modelId="{D0B19964-01D6-428B-A131-9D84DCA20AD6}" type="parTrans" cxnId="{FD6CEF27-463D-4498-800D-462AEA50D00B}">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D2203DB6-714B-4C3C-A6DC-362BA0F0F4A0}" type="sibTrans" cxnId="{FD6CEF27-463D-4498-800D-462AEA50D00B}">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80E23A2B-E362-4F55-BECB-47985D4F21CD}">
      <dgm:prSet phldrT="[Text]" custT="1"/>
      <dgm:spPr/>
      <dgm:t>
        <a:bodyPr/>
        <a:lstStyle/>
        <a:p>
          <a:pPr algn="ctr"/>
          <a:r>
            <a:rPr lang="en-US" sz="2400" b="0" dirty="0">
              <a:latin typeface="Arial" panose="020B0604020202020204" pitchFamily="34" charset="0"/>
              <a:cs typeface="Arial" panose="020B0604020202020204" pitchFamily="34" charset="0"/>
            </a:rPr>
            <a:t>Linear correlation coefficient</a:t>
          </a:r>
        </a:p>
      </dgm:t>
    </dgm:pt>
    <dgm:pt modelId="{F0A48A10-1D6B-40EC-B3C8-85A94953568E}" type="parTrans" cxnId="{D8CA3A3A-E24C-4D76-9D0A-C90F71125CEB}">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229FD314-5A72-40DF-83B7-EF8693F1C266}" type="sibTrans" cxnId="{D8CA3A3A-E24C-4D76-9D0A-C90F71125CEB}">
      <dgm:prSet/>
      <dgm:spPr/>
      <dgm:t>
        <a:bodyPr/>
        <a:lstStyle/>
        <a:p>
          <a:pPr algn="ctr"/>
          <a:endParaRPr lang="en-US" sz="2400" b="0">
            <a:solidFill>
              <a:schemeClr val="tx1"/>
            </a:solidFill>
            <a:latin typeface="Arial" panose="020B0604020202020204" pitchFamily="34" charset="0"/>
            <a:cs typeface="Arial" panose="020B0604020202020204" pitchFamily="34" charset="0"/>
          </a:endParaRPr>
        </a:p>
      </dgm:t>
    </dgm:pt>
    <dgm:pt modelId="{F7AFC287-3C7A-4B70-9F41-FA9A57C45919}">
      <dgm:prSet custT="1"/>
      <dgm:spPr/>
      <dgm:t>
        <a:bodyPr/>
        <a:lstStyle/>
        <a:p>
          <a:pPr algn="ctr"/>
          <a:r>
            <a:rPr lang="en-US" sz="2400" b="0" dirty="0">
              <a:latin typeface="Arial" panose="020B0604020202020204" pitchFamily="34" charset="0"/>
              <a:cs typeface="Arial" panose="020B0604020202020204" pitchFamily="34" charset="0"/>
            </a:rPr>
            <a:t>Estimate least squares regression line</a:t>
          </a:r>
        </a:p>
      </dgm:t>
    </dgm:pt>
    <dgm:pt modelId="{30993573-3535-45FC-ACE8-ACFA4819F4FC}" type="parTrans" cxnId="{093C29B2-DC26-4E45-BD57-9ABD9286D87C}">
      <dgm:prSet/>
      <dgm:spPr/>
      <dgm:t>
        <a:bodyPr/>
        <a:lstStyle/>
        <a:p>
          <a:pPr algn="ctr"/>
          <a:endParaRPr lang="en-US" sz="2400" b="0">
            <a:latin typeface="Arial" panose="020B0604020202020204" pitchFamily="34" charset="0"/>
            <a:cs typeface="Arial" panose="020B0604020202020204" pitchFamily="34" charset="0"/>
          </a:endParaRPr>
        </a:p>
      </dgm:t>
    </dgm:pt>
    <dgm:pt modelId="{6DC3D2C8-A4FE-4946-9A90-5A3D197928E4}" type="sibTrans" cxnId="{093C29B2-DC26-4E45-BD57-9ABD9286D87C}">
      <dgm:prSet/>
      <dgm:spPr/>
      <dgm:t>
        <a:bodyPr/>
        <a:lstStyle/>
        <a:p>
          <a:pPr algn="ctr"/>
          <a:endParaRPr lang="en-US" sz="2400" b="0">
            <a:latin typeface="Arial" panose="020B0604020202020204" pitchFamily="34" charset="0"/>
            <a:cs typeface="Arial" panose="020B0604020202020204" pitchFamily="34" charset="0"/>
          </a:endParaRPr>
        </a:p>
      </dgm:t>
    </dgm:pt>
    <dgm:pt modelId="{6A76C6B9-358E-4667-9221-175595557699}">
      <dgm:prSet custT="1"/>
      <dgm:spPr/>
      <dgm:t>
        <a:bodyPr/>
        <a:lstStyle/>
        <a:p>
          <a:r>
            <a:rPr lang="en-US" sz="2400" b="0" dirty="0">
              <a:latin typeface="Arial" panose="020B0604020202020204" pitchFamily="34" charset="0"/>
              <a:cs typeface="Arial" panose="020B0604020202020204" pitchFamily="34" charset="0"/>
            </a:rPr>
            <a:t>And use it to assess association </a:t>
          </a:r>
        </a:p>
      </dgm:t>
    </dgm:pt>
    <dgm:pt modelId="{0F4A9ED8-467F-426F-B5AE-0BB665AC9C65}" type="parTrans" cxnId="{BA2BD47D-295D-4244-85F4-C36D36169A24}">
      <dgm:prSet/>
      <dgm:spPr/>
      <dgm:t>
        <a:bodyPr/>
        <a:lstStyle/>
        <a:p>
          <a:endParaRPr lang="en-US" sz="2400" b="0">
            <a:latin typeface="Arial" panose="020B0604020202020204" pitchFamily="34" charset="0"/>
            <a:cs typeface="Arial" panose="020B0604020202020204" pitchFamily="34" charset="0"/>
          </a:endParaRPr>
        </a:p>
      </dgm:t>
    </dgm:pt>
    <dgm:pt modelId="{0EE3A400-7BBC-439C-B5C0-F73706789589}" type="sibTrans" cxnId="{BA2BD47D-295D-4244-85F4-C36D36169A24}">
      <dgm:prSet/>
      <dgm:spPr/>
      <dgm:t>
        <a:bodyPr/>
        <a:lstStyle/>
        <a:p>
          <a:endParaRPr lang="en-US" sz="2400" b="0">
            <a:latin typeface="Arial" panose="020B0604020202020204" pitchFamily="34" charset="0"/>
            <a:cs typeface="Arial" panose="020B0604020202020204" pitchFamily="34" charset="0"/>
          </a:endParaRPr>
        </a:p>
      </dgm:t>
    </dgm:pt>
    <dgm:pt modelId="{7F4D4738-B934-4B8A-B55F-E782CD798BA1}">
      <dgm:prSet custT="1"/>
      <dgm:spPr/>
      <dgm:t>
        <a:bodyPr/>
        <a:lstStyle/>
        <a:p>
          <a:r>
            <a:rPr lang="en-US" sz="2400" b="0" dirty="0">
              <a:latin typeface="Arial" panose="020B0604020202020204" pitchFamily="34" charset="0"/>
              <a:cs typeface="Arial" panose="020B0604020202020204" pitchFamily="34" charset="0"/>
            </a:rPr>
            <a:t>And use it to assess association </a:t>
          </a:r>
        </a:p>
      </dgm:t>
    </dgm:pt>
    <dgm:pt modelId="{4A7AEDCE-0F2F-48C1-99EA-04BFF2FC7712}" type="parTrans" cxnId="{BD9188DD-7C8F-44CA-9DAE-B33B26E8ACC0}">
      <dgm:prSet/>
      <dgm:spPr/>
      <dgm:t>
        <a:bodyPr/>
        <a:lstStyle/>
        <a:p>
          <a:endParaRPr lang="en-US" sz="2400" b="0">
            <a:latin typeface="Arial" panose="020B0604020202020204" pitchFamily="34" charset="0"/>
            <a:cs typeface="Arial" panose="020B0604020202020204" pitchFamily="34" charset="0"/>
          </a:endParaRPr>
        </a:p>
      </dgm:t>
    </dgm:pt>
    <dgm:pt modelId="{C16B2213-7F0B-44DC-8F9E-5E82F95A1CFB}" type="sibTrans" cxnId="{BD9188DD-7C8F-44CA-9DAE-B33B26E8ACC0}">
      <dgm:prSet/>
      <dgm:spPr/>
      <dgm:t>
        <a:bodyPr/>
        <a:lstStyle/>
        <a:p>
          <a:endParaRPr lang="en-US" sz="2400" b="0">
            <a:latin typeface="Arial" panose="020B0604020202020204" pitchFamily="34" charset="0"/>
            <a:cs typeface="Arial" panose="020B0604020202020204" pitchFamily="34" charset="0"/>
          </a:endParaRPr>
        </a:p>
      </dgm:t>
    </dgm:pt>
    <dgm:pt modelId="{8882588D-A110-4649-8233-861C6A8E61E4}">
      <dgm:prSet custT="1"/>
      <dgm:spPr/>
      <dgm:t>
        <a:bodyPr/>
        <a:lstStyle/>
        <a:p>
          <a:pPr algn="l"/>
          <a:r>
            <a:rPr lang="en-US" sz="2400" b="0" dirty="0">
              <a:latin typeface="Arial" panose="020B0604020202020204" pitchFamily="34" charset="0"/>
              <a:cs typeface="Arial" panose="020B0604020202020204" pitchFamily="34" charset="0"/>
            </a:rPr>
            <a:t>To …</a:t>
          </a:r>
        </a:p>
        <a:p>
          <a:pPr algn="l"/>
          <a:r>
            <a:rPr lang="en-US" sz="2400" b="0" dirty="0">
              <a:latin typeface="Arial" panose="020B0604020202020204" pitchFamily="34" charset="0"/>
              <a:cs typeface="Arial" panose="020B0604020202020204" pitchFamily="34" charset="0"/>
            </a:rPr>
            <a:t>◊ assess it’s strength</a:t>
          </a:r>
        </a:p>
        <a:p>
          <a:pPr algn="l"/>
          <a:r>
            <a:rPr lang="en-US" sz="2400" b="0" dirty="0">
              <a:latin typeface="Arial" panose="020B0604020202020204" pitchFamily="34" charset="0"/>
              <a:cs typeface="Arial" panose="020B0604020202020204" pitchFamily="34" charset="0"/>
            </a:rPr>
            <a:t>◊ use it for predictions</a:t>
          </a:r>
        </a:p>
        <a:p>
          <a:pPr algn="l"/>
          <a:r>
            <a:rPr lang="en-US" sz="2400" b="0" dirty="0">
              <a:latin typeface="Arial" panose="020B0604020202020204" pitchFamily="34" charset="0"/>
              <a:cs typeface="Arial" panose="020B0604020202020204" pitchFamily="34" charset="0"/>
            </a:rPr>
            <a:t>◊ understand slope &amp; intercept </a:t>
          </a:r>
        </a:p>
      </dgm:t>
    </dgm:pt>
    <dgm:pt modelId="{0FD1DADE-D1B9-4604-8B32-E6E0D52B2347}" type="parTrans" cxnId="{F3AFEA1D-3F29-4172-BA39-07244C0EE1AD}">
      <dgm:prSet/>
      <dgm:spPr/>
      <dgm:t>
        <a:bodyPr/>
        <a:lstStyle/>
        <a:p>
          <a:endParaRPr lang="en-US" sz="2400" b="0">
            <a:latin typeface="Arial" panose="020B0604020202020204" pitchFamily="34" charset="0"/>
            <a:cs typeface="Arial" panose="020B0604020202020204" pitchFamily="34" charset="0"/>
          </a:endParaRPr>
        </a:p>
      </dgm:t>
    </dgm:pt>
    <dgm:pt modelId="{7520AC9F-11B1-43C8-BC95-388164831EC9}" type="sibTrans" cxnId="{F3AFEA1D-3F29-4172-BA39-07244C0EE1AD}">
      <dgm:prSet/>
      <dgm:spPr/>
      <dgm:t>
        <a:bodyPr/>
        <a:lstStyle/>
        <a:p>
          <a:endParaRPr lang="en-US" sz="2400" b="0">
            <a:latin typeface="Arial" panose="020B0604020202020204" pitchFamily="34" charset="0"/>
            <a:cs typeface="Arial" panose="020B0604020202020204" pitchFamily="34" charset="0"/>
          </a:endParaRPr>
        </a:p>
      </dgm:t>
    </dgm:pt>
    <dgm:pt modelId="{52E0A27C-49F0-405C-8A52-8878C81D8E34}" type="pres">
      <dgm:prSet presAssocID="{0F44C1F6-D2E7-496F-8141-6CECC8941986}" presName="mainComposite" presStyleCnt="0">
        <dgm:presLayoutVars>
          <dgm:chPref val="1"/>
          <dgm:dir/>
          <dgm:animOne val="branch"/>
          <dgm:animLvl val="lvl"/>
          <dgm:resizeHandles val="exact"/>
        </dgm:presLayoutVars>
      </dgm:prSet>
      <dgm:spPr/>
    </dgm:pt>
    <dgm:pt modelId="{030BEBDC-8401-4BD7-9370-2BD39A61D407}" type="pres">
      <dgm:prSet presAssocID="{0F44C1F6-D2E7-496F-8141-6CECC8941986}" presName="hierFlow" presStyleCnt="0"/>
      <dgm:spPr/>
    </dgm:pt>
    <dgm:pt modelId="{3AB182F9-324A-4EF4-9067-FCE3D6D020A1}" type="pres">
      <dgm:prSet presAssocID="{0F44C1F6-D2E7-496F-8141-6CECC8941986}" presName="hierChild1" presStyleCnt="0">
        <dgm:presLayoutVars>
          <dgm:chPref val="1"/>
          <dgm:animOne val="branch"/>
          <dgm:animLvl val="lvl"/>
        </dgm:presLayoutVars>
      </dgm:prSet>
      <dgm:spPr/>
    </dgm:pt>
    <dgm:pt modelId="{93104BC0-FA33-4994-8615-9B21F3BA8EFD}" type="pres">
      <dgm:prSet presAssocID="{D9AB76EA-9629-45F3-9EB8-F0639B5B31F5}" presName="Name14" presStyleCnt="0"/>
      <dgm:spPr/>
    </dgm:pt>
    <dgm:pt modelId="{2473D5BB-2373-401F-9F7C-721FFC67C7D8}" type="pres">
      <dgm:prSet presAssocID="{D9AB76EA-9629-45F3-9EB8-F0639B5B31F5}" presName="level1Shape" presStyleLbl="node0" presStyleIdx="0" presStyleCnt="1" custScaleX="484830">
        <dgm:presLayoutVars>
          <dgm:chPref val="3"/>
        </dgm:presLayoutVars>
      </dgm:prSet>
      <dgm:spPr/>
    </dgm:pt>
    <dgm:pt modelId="{51EA72FD-5F6C-40F6-B144-1BD40371F39B}" type="pres">
      <dgm:prSet presAssocID="{D9AB76EA-9629-45F3-9EB8-F0639B5B31F5}" presName="hierChild2" presStyleCnt="0"/>
      <dgm:spPr/>
    </dgm:pt>
    <dgm:pt modelId="{2423B275-0F73-4D3D-A715-ECF2BF821174}" type="pres">
      <dgm:prSet presAssocID="{536584B8-717D-4C6A-9B3C-E2B70C0E08BD}" presName="Name19" presStyleLbl="parChTrans1D2" presStyleIdx="0" presStyleCnt="2"/>
      <dgm:spPr/>
    </dgm:pt>
    <dgm:pt modelId="{E9105795-F74E-4CB1-A446-159303AB72C6}" type="pres">
      <dgm:prSet presAssocID="{B112842D-7F81-4D98-9A3F-0855F6557ACF}" presName="Name21" presStyleCnt="0"/>
      <dgm:spPr/>
    </dgm:pt>
    <dgm:pt modelId="{08676933-F8D4-4FEB-9FF0-FE9185D6553C}" type="pres">
      <dgm:prSet presAssocID="{B112842D-7F81-4D98-9A3F-0855F6557ACF}" presName="level2Shape" presStyleLbl="node2" presStyleIdx="0" presStyleCnt="2" custScaleX="166285"/>
      <dgm:spPr/>
    </dgm:pt>
    <dgm:pt modelId="{A0054B52-E1A3-42BA-BFE8-1122F3E68348}" type="pres">
      <dgm:prSet presAssocID="{B112842D-7F81-4D98-9A3F-0855F6557ACF}" presName="hierChild3" presStyleCnt="0"/>
      <dgm:spPr/>
    </dgm:pt>
    <dgm:pt modelId="{0470B995-F1DA-45D6-870C-9F9705C23A1A}" type="pres">
      <dgm:prSet presAssocID="{92F247AA-A424-415E-9387-7622D8770952}" presName="Name19" presStyleLbl="parChTrans1D3" presStyleIdx="0" presStyleCnt="3"/>
      <dgm:spPr/>
    </dgm:pt>
    <dgm:pt modelId="{A55048E8-F71D-4CB2-92ED-6E8693508799}" type="pres">
      <dgm:prSet presAssocID="{605BBB3B-43F8-44AB-8F89-781855D3DF3F}" presName="Name21" presStyleCnt="0"/>
      <dgm:spPr/>
    </dgm:pt>
    <dgm:pt modelId="{89AA3D78-D670-43A3-A188-E750BAB43AF1}" type="pres">
      <dgm:prSet presAssocID="{605BBB3B-43F8-44AB-8F89-781855D3DF3F}" presName="level2Shape" presStyleLbl="node3" presStyleIdx="0" presStyleCnt="3" custScaleX="168999"/>
      <dgm:spPr/>
    </dgm:pt>
    <dgm:pt modelId="{0E159E5E-2217-4860-9DCE-21C4A43D2CBF}" type="pres">
      <dgm:prSet presAssocID="{605BBB3B-43F8-44AB-8F89-781855D3DF3F}" presName="hierChild3" presStyleCnt="0"/>
      <dgm:spPr/>
    </dgm:pt>
    <dgm:pt modelId="{78F8B17E-C99F-48DB-A629-59DF1FB56BD8}" type="pres">
      <dgm:prSet presAssocID="{0F4A9ED8-467F-426F-B5AE-0BB665AC9C65}" presName="Name19" presStyleLbl="parChTrans1D4" presStyleIdx="0" presStyleCnt="3"/>
      <dgm:spPr/>
    </dgm:pt>
    <dgm:pt modelId="{B23B778A-A606-484B-B3F3-889B245D8F65}" type="pres">
      <dgm:prSet presAssocID="{6A76C6B9-358E-4667-9221-175595557699}" presName="Name21" presStyleCnt="0"/>
      <dgm:spPr/>
    </dgm:pt>
    <dgm:pt modelId="{333F3D8E-75FB-4999-AEB5-19081BC6FB20}" type="pres">
      <dgm:prSet presAssocID="{6A76C6B9-358E-4667-9221-175595557699}" presName="level2Shape" presStyleLbl="node4" presStyleIdx="0" presStyleCnt="3" custScaleX="166177" custScaleY="139766"/>
      <dgm:spPr/>
    </dgm:pt>
    <dgm:pt modelId="{414705C5-0DFF-4336-92FB-71A49DB3EA41}" type="pres">
      <dgm:prSet presAssocID="{6A76C6B9-358E-4667-9221-175595557699}" presName="hierChild3" presStyleCnt="0"/>
      <dgm:spPr/>
    </dgm:pt>
    <dgm:pt modelId="{98FAC842-5CC2-48D4-9B3C-C995938331E8}" type="pres">
      <dgm:prSet presAssocID="{D0B19964-01D6-428B-A131-9D84DCA20AD6}" presName="Name19" presStyleLbl="parChTrans1D2" presStyleIdx="1" presStyleCnt="2"/>
      <dgm:spPr/>
    </dgm:pt>
    <dgm:pt modelId="{D05A47C9-CAA5-4D6D-AE54-F2C4F32E3F63}" type="pres">
      <dgm:prSet presAssocID="{D90AE40E-62E1-4037-9C40-F7526EB32F13}" presName="Name21" presStyleCnt="0"/>
      <dgm:spPr/>
    </dgm:pt>
    <dgm:pt modelId="{72D9608C-47A5-43FE-BCA4-B6D5924408D0}" type="pres">
      <dgm:prSet presAssocID="{D90AE40E-62E1-4037-9C40-F7526EB32F13}" presName="level2Shape" presStyleLbl="node2" presStyleIdx="1" presStyleCnt="2" custScaleX="163055"/>
      <dgm:spPr/>
    </dgm:pt>
    <dgm:pt modelId="{F5C6FCBB-A0F3-4C46-8EE2-C3DC18E2C6C2}" type="pres">
      <dgm:prSet presAssocID="{D90AE40E-62E1-4037-9C40-F7526EB32F13}" presName="hierChild3" presStyleCnt="0"/>
      <dgm:spPr/>
    </dgm:pt>
    <dgm:pt modelId="{4365E530-F405-4DC7-9342-EE2D351161E5}" type="pres">
      <dgm:prSet presAssocID="{F0A48A10-1D6B-40EC-B3C8-85A94953568E}" presName="Name19" presStyleLbl="parChTrans1D3" presStyleIdx="1" presStyleCnt="3"/>
      <dgm:spPr/>
    </dgm:pt>
    <dgm:pt modelId="{A62620B3-1135-4A22-9E3F-D34B619F23F4}" type="pres">
      <dgm:prSet presAssocID="{80E23A2B-E362-4F55-BECB-47985D4F21CD}" presName="Name21" presStyleCnt="0"/>
      <dgm:spPr/>
    </dgm:pt>
    <dgm:pt modelId="{7EAB5065-F985-482D-9EB1-3F493006BDA0}" type="pres">
      <dgm:prSet presAssocID="{80E23A2B-E362-4F55-BECB-47985D4F21CD}" presName="level2Shape" presStyleLbl="node3" presStyleIdx="1" presStyleCnt="3" custScaleX="246315"/>
      <dgm:spPr/>
    </dgm:pt>
    <dgm:pt modelId="{E9A91EF1-A0D7-4FAF-8D71-1F36C1B64F36}" type="pres">
      <dgm:prSet presAssocID="{80E23A2B-E362-4F55-BECB-47985D4F21CD}" presName="hierChild3" presStyleCnt="0"/>
      <dgm:spPr/>
    </dgm:pt>
    <dgm:pt modelId="{5CB0849B-4565-400E-A6BC-7A5EA5459ADB}" type="pres">
      <dgm:prSet presAssocID="{4A7AEDCE-0F2F-48C1-99EA-04BFF2FC7712}" presName="Name19" presStyleLbl="parChTrans1D4" presStyleIdx="1" presStyleCnt="3"/>
      <dgm:spPr/>
    </dgm:pt>
    <dgm:pt modelId="{4C99E8A8-6E38-437B-B331-2C1D6530FEDE}" type="pres">
      <dgm:prSet presAssocID="{7F4D4738-B934-4B8A-B55F-E782CD798BA1}" presName="Name21" presStyleCnt="0"/>
      <dgm:spPr/>
    </dgm:pt>
    <dgm:pt modelId="{BE175BFE-E804-47CE-BC14-D008560EC0B2}" type="pres">
      <dgm:prSet presAssocID="{7F4D4738-B934-4B8A-B55F-E782CD798BA1}" presName="level2Shape" presStyleLbl="node4" presStyleIdx="1" presStyleCnt="3" custScaleX="169420" custScaleY="142743"/>
      <dgm:spPr/>
    </dgm:pt>
    <dgm:pt modelId="{A71ACEFA-11B5-4BC4-9C6E-0B9EBB784EF0}" type="pres">
      <dgm:prSet presAssocID="{7F4D4738-B934-4B8A-B55F-E782CD798BA1}" presName="hierChild3" presStyleCnt="0"/>
      <dgm:spPr/>
    </dgm:pt>
    <dgm:pt modelId="{78805ABF-6B37-477F-9F8B-8E3B88B10B24}" type="pres">
      <dgm:prSet presAssocID="{30993573-3535-45FC-ACE8-ACFA4819F4FC}" presName="Name19" presStyleLbl="parChTrans1D3" presStyleIdx="2" presStyleCnt="3"/>
      <dgm:spPr/>
    </dgm:pt>
    <dgm:pt modelId="{00A3A849-8861-437D-821F-7A902AA1118A}" type="pres">
      <dgm:prSet presAssocID="{F7AFC287-3C7A-4B70-9F41-FA9A57C45919}" presName="Name21" presStyleCnt="0"/>
      <dgm:spPr/>
    </dgm:pt>
    <dgm:pt modelId="{8F3D3C1B-D934-47E7-9489-D7A090E09FDD}" type="pres">
      <dgm:prSet presAssocID="{F7AFC287-3C7A-4B70-9F41-FA9A57C45919}" presName="level2Shape" presStyleLbl="node3" presStyleIdx="2" presStyleCnt="3" custScaleX="293868"/>
      <dgm:spPr/>
    </dgm:pt>
    <dgm:pt modelId="{D6601819-25A5-473D-8F94-B917823FA099}" type="pres">
      <dgm:prSet presAssocID="{F7AFC287-3C7A-4B70-9F41-FA9A57C45919}" presName="hierChild3" presStyleCnt="0"/>
      <dgm:spPr/>
    </dgm:pt>
    <dgm:pt modelId="{2C168440-EA02-4632-9FDB-3A786EA14F9E}" type="pres">
      <dgm:prSet presAssocID="{0FD1DADE-D1B9-4604-8B32-E6E0D52B2347}" presName="Name19" presStyleLbl="parChTrans1D4" presStyleIdx="2" presStyleCnt="3"/>
      <dgm:spPr/>
    </dgm:pt>
    <dgm:pt modelId="{2CC5E6D7-954F-4C08-9793-A69F582BC5A1}" type="pres">
      <dgm:prSet presAssocID="{8882588D-A110-4649-8233-861C6A8E61E4}" presName="Name21" presStyleCnt="0"/>
      <dgm:spPr/>
    </dgm:pt>
    <dgm:pt modelId="{22A3893E-FF52-41AF-8EEC-1AC5AF02D2C8}" type="pres">
      <dgm:prSet presAssocID="{8882588D-A110-4649-8233-861C6A8E61E4}" presName="level2Shape" presStyleLbl="node4" presStyleIdx="2" presStyleCnt="3" custScaleX="394932" custScaleY="258110" custLinFactNeighborX="3154" custLinFactNeighborY="3167"/>
      <dgm:spPr/>
    </dgm:pt>
    <dgm:pt modelId="{ADE8859C-75CF-4BBF-B908-4549424C14A7}" type="pres">
      <dgm:prSet presAssocID="{8882588D-A110-4649-8233-861C6A8E61E4}" presName="hierChild3" presStyleCnt="0"/>
      <dgm:spPr/>
    </dgm:pt>
    <dgm:pt modelId="{37898160-48D7-41D3-B8E8-CB666D1FF004}" type="pres">
      <dgm:prSet presAssocID="{0F44C1F6-D2E7-496F-8141-6CECC8941986}" presName="bgShapesFlow" presStyleCnt="0"/>
      <dgm:spPr/>
    </dgm:pt>
  </dgm:ptLst>
  <dgm:cxnLst>
    <dgm:cxn modelId="{53615B0B-6753-41B7-8E33-63B9CA61A763}" type="presOf" srcId="{605BBB3B-43F8-44AB-8F89-781855D3DF3F}" destId="{89AA3D78-D670-43A3-A188-E750BAB43AF1}" srcOrd="0" destOrd="0" presId="urn:microsoft.com/office/officeart/2005/8/layout/hierarchy6"/>
    <dgm:cxn modelId="{D943C71C-C6E8-4105-AD1B-00672BCD002A}" srcId="{D9AB76EA-9629-45F3-9EB8-F0639B5B31F5}" destId="{B112842D-7F81-4D98-9A3F-0855F6557ACF}" srcOrd="0" destOrd="0" parTransId="{536584B8-717D-4C6A-9B3C-E2B70C0E08BD}" sibTransId="{B612C691-F767-48D5-94E5-AF39C687AFEF}"/>
    <dgm:cxn modelId="{F3AFEA1D-3F29-4172-BA39-07244C0EE1AD}" srcId="{F7AFC287-3C7A-4B70-9F41-FA9A57C45919}" destId="{8882588D-A110-4649-8233-861C6A8E61E4}" srcOrd="0" destOrd="0" parTransId="{0FD1DADE-D1B9-4604-8B32-E6E0D52B2347}" sibTransId="{7520AC9F-11B1-43C8-BC95-388164831EC9}"/>
    <dgm:cxn modelId="{FD6CEF27-463D-4498-800D-462AEA50D00B}" srcId="{D9AB76EA-9629-45F3-9EB8-F0639B5B31F5}" destId="{D90AE40E-62E1-4037-9C40-F7526EB32F13}" srcOrd="1" destOrd="0" parTransId="{D0B19964-01D6-428B-A131-9D84DCA20AD6}" sibTransId="{D2203DB6-714B-4C3C-A6DC-362BA0F0F4A0}"/>
    <dgm:cxn modelId="{13C43C28-E9EC-44A6-A1EF-DE871DFCFE32}" srcId="{0F44C1F6-D2E7-496F-8141-6CECC8941986}" destId="{D9AB76EA-9629-45F3-9EB8-F0639B5B31F5}" srcOrd="0" destOrd="0" parTransId="{8D391B7E-667C-4CFA-A523-66034744DD2E}" sibTransId="{608521CD-CED3-4D7C-AB75-60A92392849F}"/>
    <dgm:cxn modelId="{3B52D72B-1D1E-4D77-987B-10912F3EABB6}" type="presOf" srcId="{F7AFC287-3C7A-4B70-9F41-FA9A57C45919}" destId="{8F3D3C1B-D934-47E7-9489-D7A090E09FDD}" srcOrd="0" destOrd="0" presId="urn:microsoft.com/office/officeart/2005/8/layout/hierarchy6"/>
    <dgm:cxn modelId="{D8CA3A3A-E24C-4D76-9D0A-C90F71125CEB}" srcId="{D90AE40E-62E1-4037-9C40-F7526EB32F13}" destId="{80E23A2B-E362-4F55-BECB-47985D4F21CD}" srcOrd="0" destOrd="0" parTransId="{F0A48A10-1D6B-40EC-B3C8-85A94953568E}" sibTransId="{229FD314-5A72-40DF-83B7-EF8693F1C266}"/>
    <dgm:cxn modelId="{3F61B33F-6163-4E77-AB1B-CDFB7B520D8D}" type="presOf" srcId="{80E23A2B-E362-4F55-BECB-47985D4F21CD}" destId="{7EAB5065-F985-482D-9EB1-3F493006BDA0}" srcOrd="0" destOrd="0" presId="urn:microsoft.com/office/officeart/2005/8/layout/hierarchy6"/>
    <dgm:cxn modelId="{ACD7D062-3637-43ED-A1A6-F6481AB58438}" srcId="{B112842D-7F81-4D98-9A3F-0855F6557ACF}" destId="{605BBB3B-43F8-44AB-8F89-781855D3DF3F}" srcOrd="0" destOrd="0" parTransId="{92F247AA-A424-415E-9387-7622D8770952}" sibTransId="{A23BC03F-694F-4E6B-917A-43317A638E6E}"/>
    <dgm:cxn modelId="{96B26745-9376-4C03-B6C8-58D7846AACC2}" type="presOf" srcId="{7F4D4738-B934-4B8A-B55F-E782CD798BA1}" destId="{BE175BFE-E804-47CE-BC14-D008560EC0B2}" srcOrd="0" destOrd="0" presId="urn:microsoft.com/office/officeart/2005/8/layout/hierarchy6"/>
    <dgm:cxn modelId="{2BE1B86A-8A99-44FA-AB3B-A981DED01C79}" type="presOf" srcId="{D90AE40E-62E1-4037-9C40-F7526EB32F13}" destId="{72D9608C-47A5-43FE-BCA4-B6D5924408D0}" srcOrd="0" destOrd="0" presId="urn:microsoft.com/office/officeart/2005/8/layout/hierarchy6"/>
    <dgm:cxn modelId="{C7BDBB79-5328-4150-8B5A-91153E8602EF}" type="presOf" srcId="{30993573-3535-45FC-ACE8-ACFA4819F4FC}" destId="{78805ABF-6B37-477F-9F8B-8E3B88B10B24}" srcOrd="0" destOrd="0" presId="urn:microsoft.com/office/officeart/2005/8/layout/hierarchy6"/>
    <dgm:cxn modelId="{BA2BD47D-295D-4244-85F4-C36D36169A24}" srcId="{605BBB3B-43F8-44AB-8F89-781855D3DF3F}" destId="{6A76C6B9-358E-4667-9221-175595557699}" srcOrd="0" destOrd="0" parTransId="{0F4A9ED8-467F-426F-B5AE-0BB665AC9C65}" sibTransId="{0EE3A400-7BBC-439C-B5C0-F73706789589}"/>
    <dgm:cxn modelId="{7790B983-F41D-46F8-9CE4-42C1F7612A57}" type="presOf" srcId="{0F4A9ED8-467F-426F-B5AE-0BB665AC9C65}" destId="{78F8B17E-C99F-48DB-A629-59DF1FB56BD8}" srcOrd="0" destOrd="0" presId="urn:microsoft.com/office/officeart/2005/8/layout/hierarchy6"/>
    <dgm:cxn modelId="{4FEAF588-43F6-45C9-BC4D-8FB8DF0C55AA}" type="presOf" srcId="{0FD1DADE-D1B9-4604-8B32-E6E0D52B2347}" destId="{2C168440-EA02-4632-9FDB-3A786EA14F9E}" srcOrd="0" destOrd="0" presId="urn:microsoft.com/office/officeart/2005/8/layout/hierarchy6"/>
    <dgm:cxn modelId="{7861BB8D-B5F2-49AD-A424-F40028D59BB2}" type="presOf" srcId="{4A7AEDCE-0F2F-48C1-99EA-04BFF2FC7712}" destId="{5CB0849B-4565-400E-A6BC-7A5EA5459ADB}" srcOrd="0" destOrd="0" presId="urn:microsoft.com/office/officeart/2005/8/layout/hierarchy6"/>
    <dgm:cxn modelId="{3EC81292-59F2-4D00-8B90-5D56811347E3}" type="presOf" srcId="{D0B19964-01D6-428B-A131-9D84DCA20AD6}" destId="{98FAC842-5CC2-48D4-9B3C-C995938331E8}" srcOrd="0" destOrd="0" presId="urn:microsoft.com/office/officeart/2005/8/layout/hierarchy6"/>
    <dgm:cxn modelId="{73615394-57D8-4FBC-93B7-12B79F02B607}" type="presOf" srcId="{B112842D-7F81-4D98-9A3F-0855F6557ACF}" destId="{08676933-F8D4-4FEB-9FF0-FE9185D6553C}" srcOrd="0" destOrd="0" presId="urn:microsoft.com/office/officeart/2005/8/layout/hierarchy6"/>
    <dgm:cxn modelId="{A7A2A1A4-4DA9-4499-99F1-938128657BDD}" type="presOf" srcId="{8882588D-A110-4649-8233-861C6A8E61E4}" destId="{22A3893E-FF52-41AF-8EEC-1AC5AF02D2C8}" srcOrd="0" destOrd="0" presId="urn:microsoft.com/office/officeart/2005/8/layout/hierarchy6"/>
    <dgm:cxn modelId="{093C29B2-DC26-4E45-BD57-9ABD9286D87C}" srcId="{D90AE40E-62E1-4037-9C40-F7526EB32F13}" destId="{F7AFC287-3C7A-4B70-9F41-FA9A57C45919}" srcOrd="1" destOrd="0" parTransId="{30993573-3535-45FC-ACE8-ACFA4819F4FC}" sibTransId="{6DC3D2C8-A4FE-4946-9A90-5A3D197928E4}"/>
    <dgm:cxn modelId="{D3D14FB9-A6E5-430E-8483-FFF6067636C1}" type="presOf" srcId="{D9AB76EA-9629-45F3-9EB8-F0639B5B31F5}" destId="{2473D5BB-2373-401F-9F7C-721FFC67C7D8}" srcOrd="0" destOrd="0" presId="urn:microsoft.com/office/officeart/2005/8/layout/hierarchy6"/>
    <dgm:cxn modelId="{90D57EBC-F1D8-472E-AFF9-14C547B6367A}" type="presOf" srcId="{F0A48A10-1D6B-40EC-B3C8-85A94953568E}" destId="{4365E530-F405-4DC7-9342-EE2D351161E5}" srcOrd="0" destOrd="0" presId="urn:microsoft.com/office/officeart/2005/8/layout/hierarchy6"/>
    <dgm:cxn modelId="{D57815DA-7C13-4597-8010-FEA0FFE00D0E}" type="presOf" srcId="{92F247AA-A424-415E-9387-7622D8770952}" destId="{0470B995-F1DA-45D6-870C-9F9705C23A1A}" srcOrd="0" destOrd="0" presId="urn:microsoft.com/office/officeart/2005/8/layout/hierarchy6"/>
    <dgm:cxn modelId="{BD9188DD-7C8F-44CA-9DAE-B33B26E8ACC0}" srcId="{80E23A2B-E362-4F55-BECB-47985D4F21CD}" destId="{7F4D4738-B934-4B8A-B55F-E782CD798BA1}" srcOrd="0" destOrd="0" parTransId="{4A7AEDCE-0F2F-48C1-99EA-04BFF2FC7712}" sibTransId="{C16B2213-7F0B-44DC-8F9E-5E82F95A1CFB}"/>
    <dgm:cxn modelId="{08DCCFEC-2B1D-46C7-8F85-0863B478E7FE}" type="presOf" srcId="{0F44C1F6-D2E7-496F-8141-6CECC8941986}" destId="{52E0A27C-49F0-405C-8A52-8878C81D8E34}" srcOrd="0" destOrd="0" presId="urn:microsoft.com/office/officeart/2005/8/layout/hierarchy6"/>
    <dgm:cxn modelId="{5F2D30F4-AD2A-4C2E-8D83-5BD3397D8887}" type="presOf" srcId="{6A76C6B9-358E-4667-9221-175595557699}" destId="{333F3D8E-75FB-4999-AEB5-19081BC6FB20}" srcOrd="0" destOrd="0" presId="urn:microsoft.com/office/officeart/2005/8/layout/hierarchy6"/>
    <dgm:cxn modelId="{D76393F7-37FE-4F3F-B291-33389FEFC114}" type="presOf" srcId="{536584B8-717D-4C6A-9B3C-E2B70C0E08BD}" destId="{2423B275-0F73-4D3D-A715-ECF2BF821174}" srcOrd="0" destOrd="0" presId="urn:microsoft.com/office/officeart/2005/8/layout/hierarchy6"/>
    <dgm:cxn modelId="{BDFF666D-1293-41AB-BF17-906A10D8ED68}" type="presParOf" srcId="{52E0A27C-49F0-405C-8A52-8878C81D8E34}" destId="{030BEBDC-8401-4BD7-9370-2BD39A61D407}" srcOrd="0" destOrd="0" presId="urn:microsoft.com/office/officeart/2005/8/layout/hierarchy6"/>
    <dgm:cxn modelId="{183C5ADD-21B1-4A93-9D8E-18B92757930B}" type="presParOf" srcId="{030BEBDC-8401-4BD7-9370-2BD39A61D407}" destId="{3AB182F9-324A-4EF4-9067-FCE3D6D020A1}" srcOrd="0" destOrd="0" presId="urn:microsoft.com/office/officeart/2005/8/layout/hierarchy6"/>
    <dgm:cxn modelId="{A4C72A6D-6148-47D5-9BC6-0B9122B44015}" type="presParOf" srcId="{3AB182F9-324A-4EF4-9067-FCE3D6D020A1}" destId="{93104BC0-FA33-4994-8615-9B21F3BA8EFD}" srcOrd="0" destOrd="0" presId="urn:microsoft.com/office/officeart/2005/8/layout/hierarchy6"/>
    <dgm:cxn modelId="{5F21813A-D5ED-41DC-AED1-1C598200A1DC}" type="presParOf" srcId="{93104BC0-FA33-4994-8615-9B21F3BA8EFD}" destId="{2473D5BB-2373-401F-9F7C-721FFC67C7D8}" srcOrd="0" destOrd="0" presId="urn:microsoft.com/office/officeart/2005/8/layout/hierarchy6"/>
    <dgm:cxn modelId="{AADEC1E1-2D8D-4BF8-B5FB-B36360BCC01A}" type="presParOf" srcId="{93104BC0-FA33-4994-8615-9B21F3BA8EFD}" destId="{51EA72FD-5F6C-40F6-B144-1BD40371F39B}" srcOrd="1" destOrd="0" presId="urn:microsoft.com/office/officeart/2005/8/layout/hierarchy6"/>
    <dgm:cxn modelId="{17D7AD9A-8241-47F0-8351-9ED44F297F42}" type="presParOf" srcId="{51EA72FD-5F6C-40F6-B144-1BD40371F39B}" destId="{2423B275-0F73-4D3D-A715-ECF2BF821174}" srcOrd="0" destOrd="0" presId="urn:microsoft.com/office/officeart/2005/8/layout/hierarchy6"/>
    <dgm:cxn modelId="{5D494EA7-3CCB-47BC-8FCD-9AD5E5CE40B1}" type="presParOf" srcId="{51EA72FD-5F6C-40F6-B144-1BD40371F39B}" destId="{E9105795-F74E-4CB1-A446-159303AB72C6}" srcOrd="1" destOrd="0" presId="urn:microsoft.com/office/officeart/2005/8/layout/hierarchy6"/>
    <dgm:cxn modelId="{2A237533-D3AA-49E5-9156-4AD1C432696B}" type="presParOf" srcId="{E9105795-F74E-4CB1-A446-159303AB72C6}" destId="{08676933-F8D4-4FEB-9FF0-FE9185D6553C}" srcOrd="0" destOrd="0" presId="urn:microsoft.com/office/officeart/2005/8/layout/hierarchy6"/>
    <dgm:cxn modelId="{CD98367F-616E-4CA8-B54B-651F6C8B4822}" type="presParOf" srcId="{E9105795-F74E-4CB1-A446-159303AB72C6}" destId="{A0054B52-E1A3-42BA-BFE8-1122F3E68348}" srcOrd="1" destOrd="0" presId="urn:microsoft.com/office/officeart/2005/8/layout/hierarchy6"/>
    <dgm:cxn modelId="{C5E161D5-CAA9-46AC-AE1E-3B42124487BA}" type="presParOf" srcId="{A0054B52-E1A3-42BA-BFE8-1122F3E68348}" destId="{0470B995-F1DA-45D6-870C-9F9705C23A1A}" srcOrd="0" destOrd="0" presId="urn:microsoft.com/office/officeart/2005/8/layout/hierarchy6"/>
    <dgm:cxn modelId="{EF9407C1-AEB1-4673-AF45-442577876EC6}" type="presParOf" srcId="{A0054B52-E1A3-42BA-BFE8-1122F3E68348}" destId="{A55048E8-F71D-4CB2-92ED-6E8693508799}" srcOrd="1" destOrd="0" presId="urn:microsoft.com/office/officeart/2005/8/layout/hierarchy6"/>
    <dgm:cxn modelId="{48EBC0EF-F487-4E36-BA33-DD50764723D4}" type="presParOf" srcId="{A55048E8-F71D-4CB2-92ED-6E8693508799}" destId="{89AA3D78-D670-43A3-A188-E750BAB43AF1}" srcOrd="0" destOrd="0" presId="urn:microsoft.com/office/officeart/2005/8/layout/hierarchy6"/>
    <dgm:cxn modelId="{7DBD3C75-B5BC-4A88-A32B-74EDCA20EED6}" type="presParOf" srcId="{A55048E8-F71D-4CB2-92ED-6E8693508799}" destId="{0E159E5E-2217-4860-9DCE-21C4A43D2CBF}" srcOrd="1" destOrd="0" presId="urn:microsoft.com/office/officeart/2005/8/layout/hierarchy6"/>
    <dgm:cxn modelId="{E6640F6F-202E-4601-AEAE-6BE66476228A}" type="presParOf" srcId="{0E159E5E-2217-4860-9DCE-21C4A43D2CBF}" destId="{78F8B17E-C99F-48DB-A629-59DF1FB56BD8}" srcOrd="0" destOrd="0" presId="urn:microsoft.com/office/officeart/2005/8/layout/hierarchy6"/>
    <dgm:cxn modelId="{A9C12C0F-7EE6-467D-9213-98E9510DD157}" type="presParOf" srcId="{0E159E5E-2217-4860-9DCE-21C4A43D2CBF}" destId="{B23B778A-A606-484B-B3F3-889B245D8F65}" srcOrd="1" destOrd="0" presId="urn:microsoft.com/office/officeart/2005/8/layout/hierarchy6"/>
    <dgm:cxn modelId="{8BCE92B0-3288-4CD8-8FD9-70AA895C4877}" type="presParOf" srcId="{B23B778A-A606-484B-B3F3-889B245D8F65}" destId="{333F3D8E-75FB-4999-AEB5-19081BC6FB20}" srcOrd="0" destOrd="0" presId="urn:microsoft.com/office/officeart/2005/8/layout/hierarchy6"/>
    <dgm:cxn modelId="{34EB4E0B-213B-4FC6-8CF5-905BB142FADD}" type="presParOf" srcId="{B23B778A-A606-484B-B3F3-889B245D8F65}" destId="{414705C5-0DFF-4336-92FB-71A49DB3EA41}" srcOrd="1" destOrd="0" presId="urn:microsoft.com/office/officeart/2005/8/layout/hierarchy6"/>
    <dgm:cxn modelId="{B97F468E-17E7-4018-BE2C-260412D65EE4}" type="presParOf" srcId="{51EA72FD-5F6C-40F6-B144-1BD40371F39B}" destId="{98FAC842-5CC2-48D4-9B3C-C995938331E8}" srcOrd="2" destOrd="0" presId="urn:microsoft.com/office/officeart/2005/8/layout/hierarchy6"/>
    <dgm:cxn modelId="{AA1DE3D2-3820-4EF0-958C-052B93B7928D}" type="presParOf" srcId="{51EA72FD-5F6C-40F6-B144-1BD40371F39B}" destId="{D05A47C9-CAA5-4D6D-AE54-F2C4F32E3F63}" srcOrd="3" destOrd="0" presId="urn:microsoft.com/office/officeart/2005/8/layout/hierarchy6"/>
    <dgm:cxn modelId="{D5537619-7A51-449C-8685-4B5C2DDF29B4}" type="presParOf" srcId="{D05A47C9-CAA5-4D6D-AE54-F2C4F32E3F63}" destId="{72D9608C-47A5-43FE-BCA4-B6D5924408D0}" srcOrd="0" destOrd="0" presId="urn:microsoft.com/office/officeart/2005/8/layout/hierarchy6"/>
    <dgm:cxn modelId="{191D4FCE-153F-4825-9EA7-B0E0852BB156}" type="presParOf" srcId="{D05A47C9-CAA5-4D6D-AE54-F2C4F32E3F63}" destId="{F5C6FCBB-A0F3-4C46-8EE2-C3DC18E2C6C2}" srcOrd="1" destOrd="0" presId="urn:microsoft.com/office/officeart/2005/8/layout/hierarchy6"/>
    <dgm:cxn modelId="{135F3BA8-EA41-4708-8891-AF66F91BFA51}" type="presParOf" srcId="{F5C6FCBB-A0F3-4C46-8EE2-C3DC18E2C6C2}" destId="{4365E530-F405-4DC7-9342-EE2D351161E5}" srcOrd="0" destOrd="0" presId="urn:microsoft.com/office/officeart/2005/8/layout/hierarchy6"/>
    <dgm:cxn modelId="{C7271E9F-F2AC-4182-BB53-67ED88E4489B}" type="presParOf" srcId="{F5C6FCBB-A0F3-4C46-8EE2-C3DC18E2C6C2}" destId="{A62620B3-1135-4A22-9E3F-D34B619F23F4}" srcOrd="1" destOrd="0" presId="urn:microsoft.com/office/officeart/2005/8/layout/hierarchy6"/>
    <dgm:cxn modelId="{CC9FE62F-F58D-4F55-A18B-0CEAA3262BFB}" type="presParOf" srcId="{A62620B3-1135-4A22-9E3F-D34B619F23F4}" destId="{7EAB5065-F985-482D-9EB1-3F493006BDA0}" srcOrd="0" destOrd="0" presId="urn:microsoft.com/office/officeart/2005/8/layout/hierarchy6"/>
    <dgm:cxn modelId="{9466FA98-20A7-4FBB-B9C2-7C8597BDC20D}" type="presParOf" srcId="{A62620B3-1135-4A22-9E3F-D34B619F23F4}" destId="{E9A91EF1-A0D7-4FAF-8D71-1F36C1B64F36}" srcOrd="1" destOrd="0" presId="urn:microsoft.com/office/officeart/2005/8/layout/hierarchy6"/>
    <dgm:cxn modelId="{03240DD7-8371-404B-AE17-5D6AB5243826}" type="presParOf" srcId="{E9A91EF1-A0D7-4FAF-8D71-1F36C1B64F36}" destId="{5CB0849B-4565-400E-A6BC-7A5EA5459ADB}" srcOrd="0" destOrd="0" presId="urn:microsoft.com/office/officeart/2005/8/layout/hierarchy6"/>
    <dgm:cxn modelId="{5D0B4C92-6A99-4535-9052-6571806D9658}" type="presParOf" srcId="{E9A91EF1-A0D7-4FAF-8D71-1F36C1B64F36}" destId="{4C99E8A8-6E38-437B-B331-2C1D6530FEDE}" srcOrd="1" destOrd="0" presId="urn:microsoft.com/office/officeart/2005/8/layout/hierarchy6"/>
    <dgm:cxn modelId="{427D73E6-1A7C-4BEC-B1C8-3BDB78E72CD6}" type="presParOf" srcId="{4C99E8A8-6E38-437B-B331-2C1D6530FEDE}" destId="{BE175BFE-E804-47CE-BC14-D008560EC0B2}" srcOrd="0" destOrd="0" presId="urn:microsoft.com/office/officeart/2005/8/layout/hierarchy6"/>
    <dgm:cxn modelId="{876E30C8-B683-411B-B88A-BF2BD75DC0E6}" type="presParOf" srcId="{4C99E8A8-6E38-437B-B331-2C1D6530FEDE}" destId="{A71ACEFA-11B5-4BC4-9C6E-0B9EBB784EF0}" srcOrd="1" destOrd="0" presId="urn:microsoft.com/office/officeart/2005/8/layout/hierarchy6"/>
    <dgm:cxn modelId="{EB4CFB37-2A5E-4056-9A19-C465B50A5BA4}" type="presParOf" srcId="{F5C6FCBB-A0F3-4C46-8EE2-C3DC18E2C6C2}" destId="{78805ABF-6B37-477F-9F8B-8E3B88B10B24}" srcOrd="2" destOrd="0" presId="urn:microsoft.com/office/officeart/2005/8/layout/hierarchy6"/>
    <dgm:cxn modelId="{3818A94C-1D21-44EA-AA38-35779A7B9F7E}" type="presParOf" srcId="{F5C6FCBB-A0F3-4C46-8EE2-C3DC18E2C6C2}" destId="{00A3A849-8861-437D-821F-7A902AA1118A}" srcOrd="3" destOrd="0" presId="urn:microsoft.com/office/officeart/2005/8/layout/hierarchy6"/>
    <dgm:cxn modelId="{A78ADDA8-F642-4448-B66A-E214F3E63331}" type="presParOf" srcId="{00A3A849-8861-437D-821F-7A902AA1118A}" destId="{8F3D3C1B-D934-47E7-9489-D7A090E09FDD}" srcOrd="0" destOrd="0" presId="urn:microsoft.com/office/officeart/2005/8/layout/hierarchy6"/>
    <dgm:cxn modelId="{EF0638CC-55C5-4469-961F-CD9314B76396}" type="presParOf" srcId="{00A3A849-8861-437D-821F-7A902AA1118A}" destId="{D6601819-25A5-473D-8F94-B917823FA099}" srcOrd="1" destOrd="0" presId="urn:microsoft.com/office/officeart/2005/8/layout/hierarchy6"/>
    <dgm:cxn modelId="{953463F5-8749-404E-B8FC-D629B26DF8F6}" type="presParOf" srcId="{D6601819-25A5-473D-8F94-B917823FA099}" destId="{2C168440-EA02-4632-9FDB-3A786EA14F9E}" srcOrd="0" destOrd="0" presId="urn:microsoft.com/office/officeart/2005/8/layout/hierarchy6"/>
    <dgm:cxn modelId="{07E60AEF-22E8-4A12-A101-E2792C7159B8}" type="presParOf" srcId="{D6601819-25A5-473D-8F94-B917823FA099}" destId="{2CC5E6D7-954F-4C08-9793-A69F582BC5A1}" srcOrd="1" destOrd="0" presId="urn:microsoft.com/office/officeart/2005/8/layout/hierarchy6"/>
    <dgm:cxn modelId="{C80BE202-2FF3-48E0-B133-0E1FA0F44EE2}" type="presParOf" srcId="{2CC5E6D7-954F-4C08-9793-A69F582BC5A1}" destId="{22A3893E-FF52-41AF-8EEC-1AC5AF02D2C8}" srcOrd="0" destOrd="0" presId="urn:microsoft.com/office/officeart/2005/8/layout/hierarchy6"/>
    <dgm:cxn modelId="{2ED4E588-6ED1-4684-A681-4FE5332C89DA}" type="presParOf" srcId="{2CC5E6D7-954F-4C08-9793-A69F582BC5A1}" destId="{ADE8859C-75CF-4BBF-B908-4549424C14A7}" srcOrd="1" destOrd="0" presId="urn:microsoft.com/office/officeart/2005/8/layout/hierarchy6"/>
    <dgm:cxn modelId="{0AE20EBE-BA67-4687-8D5C-5205D156E674}" type="presParOf" srcId="{52E0A27C-49F0-405C-8A52-8878C81D8E34}" destId="{37898160-48D7-41D3-B8E8-CB666D1FF00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3D5BB-2373-401F-9F7C-721FFC67C7D8}">
      <dsp:nvSpPr>
        <dsp:cNvPr id="0" name=""/>
        <dsp:cNvSpPr/>
      </dsp:nvSpPr>
      <dsp:spPr>
        <a:xfrm>
          <a:off x="828000" y="1627"/>
          <a:ext cx="6057702" cy="83296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Bi-variate data</a:t>
          </a:r>
        </a:p>
      </dsp:txBody>
      <dsp:txXfrm>
        <a:off x="852397" y="26024"/>
        <a:ext cx="6008908" cy="784171"/>
      </dsp:txXfrm>
    </dsp:sp>
    <dsp:sp modelId="{2423B275-0F73-4D3D-A715-ECF2BF821174}">
      <dsp:nvSpPr>
        <dsp:cNvPr id="0" name=""/>
        <dsp:cNvSpPr/>
      </dsp:nvSpPr>
      <dsp:spPr>
        <a:xfrm>
          <a:off x="1332850" y="834593"/>
          <a:ext cx="2524000" cy="333186"/>
        </a:xfrm>
        <a:custGeom>
          <a:avLst/>
          <a:gdLst/>
          <a:ahLst/>
          <a:cxnLst/>
          <a:rect l="0" t="0" r="0" b="0"/>
          <a:pathLst>
            <a:path>
              <a:moveTo>
                <a:pt x="2524000" y="0"/>
              </a:moveTo>
              <a:lnTo>
                <a:pt x="2524000" y="166593"/>
              </a:lnTo>
              <a:lnTo>
                <a:pt x="0" y="166593"/>
              </a:lnTo>
              <a:lnTo>
                <a:pt x="0" y="33318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676933-F8D4-4FEB-9FF0-FE9185D6553C}">
      <dsp:nvSpPr>
        <dsp:cNvPr id="0" name=""/>
        <dsp:cNvSpPr/>
      </dsp:nvSpPr>
      <dsp:spPr>
        <a:xfrm>
          <a:off x="294027" y="1167779"/>
          <a:ext cx="2077645" cy="8329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Graphs</a:t>
          </a:r>
        </a:p>
      </dsp:txBody>
      <dsp:txXfrm>
        <a:off x="318424" y="1192176"/>
        <a:ext cx="2028851" cy="784171"/>
      </dsp:txXfrm>
    </dsp:sp>
    <dsp:sp modelId="{0470B995-F1DA-45D6-870C-9F9705C23A1A}">
      <dsp:nvSpPr>
        <dsp:cNvPr id="0" name=""/>
        <dsp:cNvSpPr/>
      </dsp:nvSpPr>
      <dsp:spPr>
        <a:xfrm>
          <a:off x="1287130" y="2000745"/>
          <a:ext cx="91440" cy="333186"/>
        </a:xfrm>
        <a:custGeom>
          <a:avLst/>
          <a:gdLst/>
          <a:ahLst/>
          <a:cxnLst/>
          <a:rect l="0" t="0" r="0" b="0"/>
          <a:pathLst>
            <a:path>
              <a:moveTo>
                <a:pt x="45720" y="0"/>
              </a:moveTo>
              <a:lnTo>
                <a:pt x="45720" y="33318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AA3D78-D670-43A3-A188-E750BAB43AF1}">
      <dsp:nvSpPr>
        <dsp:cNvPr id="0" name=""/>
        <dsp:cNvSpPr/>
      </dsp:nvSpPr>
      <dsp:spPr>
        <a:xfrm>
          <a:off x="277072" y="2333931"/>
          <a:ext cx="2111555" cy="832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Scatter plot</a:t>
          </a:r>
        </a:p>
      </dsp:txBody>
      <dsp:txXfrm>
        <a:off x="301469" y="2358328"/>
        <a:ext cx="2062761" cy="784171"/>
      </dsp:txXfrm>
    </dsp:sp>
    <dsp:sp modelId="{78F8B17E-C99F-48DB-A629-59DF1FB56BD8}">
      <dsp:nvSpPr>
        <dsp:cNvPr id="0" name=""/>
        <dsp:cNvSpPr/>
      </dsp:nvSpPr>
      <dsp:spPr>
        <a:xfrm>
          <a:off x="1287130" y="3166897"/>
          <a:ext cx="91440" cy="333186"/>
        </a:xfrm>
        <a:custGeom>
          <a:avLst/>
          <a:gdLst/>
          <a:ahLst/>
          <a:cxnLst/>
          <a:rect l="0" t="0" r="0" b="0"/>
          <a:pathLst>
            <a:path>
              <a:moveTo>
                <a:pt x="45720" y="0"/>
              </a:moveTo>
              <a:lnTo>
                <a:pt x="45720" y="3331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3F3D8E-75FB-4999-AEB5-19081BC6FB20}">
      <dsp:nvSpPr>
        <dsp:cNvPr id="0" name=""/>
        <dsp:cNvSpPr/>
      </dsp:nvSpPr>
      <dsp:spPr>
        <a:xfrm>
          <a:off x="294702" y="3500083"/>
          <a:ext cx="2076296" cy="116420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And use it to assess association </a:t>
          </a:r>
        </a:p>
      </dsp:txBody>
      <dsp:txXfrm>
        <a:off x="328800" y="3534181"/>
        <a:ext cx="2008100" cy="1096007"/>
      </dsp:txXfrm>
    </dsp:sp>
    <dsp:sp modelId="{98FAC842-5CC2-48D4-9B3C-C995938331E8}">
      <dsp:nvSpPr>
        <dsp:cNvPr id="0" name=""/>
        <dsp:cNvSpPr/>
      </dsp:nvSpPr>
      <dsp:spPr>
        <a:xfrm>
          <a:off x="3856851" y="834593"/>
          <a:ext cx="2544179" cy="333186"/>
        </a:xfrm>
        <a:custGeom>
          <a:avLst/>
          <a:gdLst/>
          <a:ahLst/>
          <a:cxnLst/>
          <a:rect l="0" t="0" r="0" b="0"/>
          <a:pathLst>
            <a:path>
              <a:moveTo>
                <a:pt x="0" y="0"/>
              </a:moveTo>
              <a:lnTo>
                <a:pt x="0" y="166593"/>
              </a:lnTo>
              <a:lnTo>
                <a:pt x="2544179" y="166593"/>
              </a:lnTo>
              <a:lnTo>
                <a:pt x="2544179" y="33318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D9608C-47A5-43FE-BCA4-B6D5924408D0}">
      <dsp:nvSpPr>
        <dsp:cNvPr id="0" name=""/>
        <dsp:cNvSpPr/>
      </dsp:nvSpPr>
      <dsp:spPr>
        <a:xfrm>
          <a:off x="5382386" y="1167779"/>
          <a:ext cx="2037288" cy="8329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Measures</a:t>
          </a:r>
        </a:p>
      </dsp:txBody>
      <dsp:txXfrm>
        <a:off x="5406783" y="1192176"/>
        <a:ext cx="1988494" cy="784171"/>
      </dsp:txXfrm>
    </dsp:sp>
    <dsp:sp modelId="{4365E530-F405-4DC7-9342-EE2D351161E5}">
      <dsp:nvSpPr>
        <dsp:cNvPr id="0" name=""/>
        <dsp:cNvSpPr/>
      </dsp:nvSpPr>
      <dsp:spPr>
        <a:xfrm>
          <a:off x="4302253" y="2000745"/>
          <a:ext cx="2098777" cy="333186"/>
        </a:xfrm>
        <a:custGeom>
          <a:avLst/>
          <a:gdLst/>
          <a:ahLst/>
          <a:cxnLst/>
          <a:rect l="0" t="0" r="0" b="0"/>
          <a:pathLst>
            <a:path>
              <a:moveTo>
                <a:pt x="2098777" y="0"/>
              </a:moveTo>
              <a:lnTo>
                <a:pt x="2098777" y="166593"/>
              </a:lnTo>
              <a:lnTo>
                <a:pt x="0" y="166593"/>
              </a:lnTo>
              <a:lnTo>
                <a:pt x="0" y="33318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AB5065-F985-482D-9EB1-3F493006BDA0}">
      <dsp:nvSpPr>
        <dsp:cNvPr id="0" name=""/>
        <dsp:cNvSpPr/>
      </dsp:nvSpPr>
      <dsp:spPr>
        <a:xfrm>
          <a:off x="2763463" y="2333931"/>
          <a:ext cx="3077579" cy="832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Linear correlation coefficient</a:t>
          </a:r>
        </a:p>
      </dsp:txBody>
      <dsp:txXfrm>
        <a:off x="2787860" y="2358328"/>
        <a:ext cx="3028785" cy="784171"/>
      </dsp:txXfrm>
    </dsp:sp>
    <dsp:sp modelId="{5CB0849B-4565-400E-A6BC-7A5EA5459ADB}">
      <dsp:nvSpPr>
        <dsp:cNvPr id="0" name=""/>
        <dsp:cNvSpPr/>
      </dsp:nvSpPr>
      <dsp:spPr>
        <a:xfrm>
          <a:off x="4256533" y="3166897"/>
          <a:ext cx="91440" cy="333186"/>
        </a:xfrm>
        <a:custGeom>
          <a:avLst/>
          <a:gdLst/>
          <a:ahLst/>
          <a:cxnLst/>
          <a:rect l="0" t="0" r="0" b="0"/>
          <a:pathLst>
            <a:path>
              <a:moveTo>
                <a:pt x="45720" y="0"/>
              </a:moveTo>
              <a:lnTo>
                <a:pt x="45720" y="3331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175BFE-E804-47CE-BC14-D008560EC0B2}">
      <dsp:nvSpPr>
        <dsp:cNvPr id="0" name=""/>
        <dsp:cNvSpPr/>
      </dsp:nvSpPr>
      <dsp:spPr>
        <a:xfrm>
          <a:off x="3243845" y="3500083"/>
          <a:ext cx="2116816" cy="1189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And use it to assess association </a:t>
          </a:r>
        </a:p>
      </dsp:txBody>
      <dsp:txXfrm>
        <a:off x="3278670" y="3534908"/>
        <a:ext cx="2047166" cy="1119350"/>
      </dsp:txXfrm>
    </dsp:sp>
    <dsp:sp modelId="{78805ABF-6B37-477F-9F8B-8E3B88B10B24}">
      <dsp:nvSpPr>
        <dsp:cNvPr id="0" name=""/>
        <dsp:cNvSpPr/>
      </dsp:nvSpPr>
      <dsp:spPr>
        <a:xfrm>
          <a:off x="6401030" y="2000745"/>
          <a:ext cx="1801701" cy="333186"/>
        </a:xfrm>
        <a:custGeom>
          <a:avLst/>
          <a:gdLst/>
          <a:ahLst/>
          <a:cxnLst/>
          <a:rect l="0" t="0" r="0" b="0"/>
          <a:pathLst>
            <a:path>
              <a:moveTo>
                <a:pt x="0" y="0"/>
              </a:moveTo>
              <a:lnTo>
                <a:pt x="0" y="166593"/>
              </a:lnTo>
              <a:lnTo>
                <a:pt x="1801701" y="166593"/>
              </a:lnTo>
              <a:lnTo>
                <a:pt x="1801701" y="33318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3D3C1B-D934-47E7-9489-D7A090E09FDD}">
      <dsp:nvSpPr>
        <dsp:cNvPr id="0" name=""/>
        <dsp:cNvSpPr/>
      </dsp:nvSpPr>
      <dsp:spPr>
        <a:xfrm>
          <a:off x="6366867" y="2333931"/>
          <a:ext cx="3671730" cy="832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Estimate least squares regression line</a:t>
          </a:r>
        </a:p>
      </dsp:txBody>
      <dsp:txXfrm>
        <a:off x="6391264" y="2358328"/>
        <a:ext cx="3622936" cy="784171"/>
      </dsp:txXfrm>
    </dsp:sp>
    <dsp:sp modelId="{2C168440-EA02-4632-9FDB-3A786EA14F9E}">
      <dsp:nvSpPr>
        <dsp:cNvPr id="0" name=""/>
        <dsp:cNvSpPr/>
      </dsp:nvSpPr>
      <dsp:spPr>
        <a:xfrm>
          <a:off x="8157012" y="3166897"/>
          <a:ext cx="91440" cy="334813"/>
        </a:xfrm>
        <a:custGeom>
          <a:avLst/>
          <a:gdLst/>
          <a:ahLst/>
          <a:cxnLst/>
          <a:rect l="0" t="0" r="0" b="0"/>
          <a:pathLst>
            <a:path>
              <a:moveTo>
                <a:pt x="45720" y="0"/>
              </a:moveTo>
              <a:lnTo>
                <a:pt x="45720" y="167406"/>
              </a:lnTo>
              <a:lnTo>
                <a:pt x="85127" y="167406"/>
              </a:lnTo>
              <a:lnTo>
                <a:pt x="85127" y="33481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A3893E-FF52-41AF-8EEC-1AC5AF02D2C8}">
      <dsp:nvSpPr>
        <dsp:cNvPr id="0" name=""/>
        <dsp:cNvSpPr/>
      </dsp:nvSpPr>
      <dsp:spPr>
        <a:xfrm>
          <a:off x="5774903" y="3501710"/>
          <a:ext cx="4934472" cy="2149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To …</a:t>
          </a:r>
        </a:p>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 assess it’s strength</a:t>
          </a:r>
        </a:p>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 use it for predictions</a:t>
          </a:r>
        </a:p>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 understand slope &amp; intercept </a:t>
          </a:r>
        </a:p>
      </dsp:txBody>
      <dsp:txXfrm>
        <a:off x="5837873" y="3564680"/>
        <a:ext cx="4808532" cy="20240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D0FF6C-6857-4652-9804-9D14F406F29F}"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30189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FF6C-6857-4652-9804-9D14F406F29F}"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383006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FF6C-6857-4652-9804-9D14F406F29F}"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57242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FF6C-6857-4652-9804-9D14F406F29F}"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30062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FF6C-6857-4652-9804-9D14F406F29F}"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2741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FF6C-6857-4652-9804-9D14F406F29F}"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126128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FF6C-6857-4652-9804-9D14F406F29F}" type="datetimeFigureOut">
              <a:rPr lang="en-US" smtClean="0"/>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80045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FF6C-6857-4652-9804-9D14F406F29F}" type="datetimeFigureOut">
              <a:rPr lang="en-US" smtClean="0"/>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143145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FF6C-6857-4652-9804-9D14F406F29F}" type="datetimeFigureOut">
              <a:rPr lang="en-US" smtClean="0"/>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11287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0FF6C-6857-4652-9804-9D14F406F29F}"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3094437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0FF6C-6857-4652-9804-9D14F406F29F}"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172474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FF6C-6857-4652-9804-9D14F406F29F}" type="datetimeFigureOut">
              <a:rPr lang="en-US" smtClean="0"/>
              <a:t>7/30/2021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ED3EA-3DBA-433A-AA46-D343ED848D16}" type="slidenum">
              <a:rPr lang="en-US" smtClean="0"/>
              <a:t>‹#›</a:t>
            </a:fld>
            <a:endParaRPr lang="en-US"/>
          </a:p>
        </p:txBody>
      </p:sp>
    </p:spTree>
    <p:extLst>
      <p:ext uri="{BB962C8B-B14F-4D97-AF65-F5344CB8AC3E}">
        <p14:creationId xmlns:p14="http://schemas.microsoft.com/office/powerpoint/2010/main" val="289021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wmf"/><Relationship Id="rId3" Type="http://schemas.openxmlformats.org/officeDocument/2006/relationships/image" Target="../media/image9.png"/><Relationship Id="rId7" Type="http://schemas.openxmlformats.org/officeDocument/2006/relationships/image" Target="../media/image5.wmf"/><Relationship Id="rId1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7.wmf"/><Relationship Id="rId5" Type="http://schemas.openxmlformats.org/officeDocument/2006/relationships/image" Target="../media/image4.wmf"/><Relationship Id="rId15" Type="http://schemas.openxmlformats.org/officeDocument/2006/relationships/image" Target="../media/image9.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wmf"/><Relationship Id="rId1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7.bin"/><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wmf"/></Relationships>
</file>

<file path=ppt/slides/_rels/slide22.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20.png"/><Relationship Id="rId3" Type="http://schemas.openxmlformats.org/officeDocument/2006/relationships/image" Target="../media/image26.wmf"/><Relationship Id="rId7" Type="http://schemas.openxmlformats.org/officeDocument/2006/relationships/image" Target="../media/image160.png"/><Relationship Id="rId12" Type="http://schemas.openxmlformats.org/officeDocument/2006/relationships/image" Target="../media/image210.png"/><Relationship Id="rId2"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0.png"/><Relationship Id="rId5" Type="http://schemas.openxmlformats.org/officeDocument/2006/relationships/image" Target="../media/image150.png"/><Relationship Id="rId10" Type="http://schemas.openxmlformats.org/officeDocument/2006/relationships/image" Target="../media/image190.png"/><Relationship Id="rId9" Type="http://schemas.openxmlformats.org/officeDocument/2006/relationships/image" Target="../media/image180.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0.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0.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png"/><Relationship Id="rId3" Type="http://schemas.openxmlformats.org/officeDocument/2006/relationships/image" Target="../media/image27.wmf"/><Relationship Id="rId12" Type="http://schemas.openxmlformats.org/officeDocument/2006/relationships/image" Target="../media/image37.png"/><Relationship Id="rId2" Type="http://schemas.openxmlformats.org/officeDocument/2006/relationships/oleObject" Target="../embeddings/oleObject10.bin"/><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8.wmf"/><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oleObject" Target="../embeddings/oleObject11.bin"/><Relationship Id="rId9" Type="http://schemas.openxmlformats.org/officeDocument/2006/relationships/image" Target="../media/image34.pn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44.png"/><Relationship Id="rId3" Type="http://schemas.openxmlformats.org/officeDocument/2006/relationships/image" Target="../media/image31.wmf"/><Relationship Id="rId7" Type="http://schemas.openxmlformats.org/officeDocument/2006/relationships/image" Target="../media/image32.wmf"/><Relationship Id="rId12" Type="http://schemas.openxmlformats.org/officeDocument/2006/relationships/image" Target="../media/image43.png"/><Relationship Id="rId2" Type="http://schemas.openxmlformats.org/officeDocument/2006/relationships/oleObject" Target="../embeddings/oleObject12.bin"/><Relationship Id="rId1" Type="http://schemas.openxmlformats.org/officeDocument/2006/relationships/slideLayout" Target="../slideLayouts/slideLayout7.xml"/><Relationship Id="rId6" Type="http://schemas.openxmlformats.org/officeDocument/2006/relationships/oleObject" Target="../embeddings/oleObject13.bin"/><Relationship Id="rId11"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chart" Target="../charts/chart8.xml"/><Relationship Id="rId9" Type="http://schemas.openxmlformats.org/officeDocument/2006/relationships/image" Target="../media/image33.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45.png"/><Relationship Id="rId7" Type="http://schemas.openxmlformats.org/officeDocument/2006/relationships/image" Target="../media/image35.wmf"/><Relationship Id="rId12" Type="http://schemas.openxmlformats.org/officeDocument/2006/relationships/image" Target="../media/image37.wmf"/><Relationship Id="rId1" Type="http://schemas.openxmlformats.org/officeDocument/2006/relationships/slideLayout" Target="../slideLayouts/slideLayout7.xml"/><Relationship Id="rId6" Type="http://schemas.openxmlformats.org/officeDocument/2006/relationships/oleObject" Target="../embeddings/oleObject16.bin"/><Relationship Id="rId11" Type="http://schemas.openxmlformats.org/officeDocument/2006/relationships/oleObject" Target="../embeddings/oleObject18.bin"/><Relationship Id="rId5" Type="http://schemas.openxmlformats.org/officeDocument/2006/relationships/image" Target="../media/image34.wmf"/><Relationship Id="rId10" Type="http://schemas.openxmlformats.org/officeDocument/2006/relationships/image" Target="../media/image47.png"/><Relationship Id="rId4" Type="http://schemas.openxmlformats.org/officeDocument/2006/relationships/oleObject" Target="../embeddings/oleObject15.bin"/><Relationship Id="rId9" Type="http://schemas.openxmlformats.org/officeDocument/2006/relationships/image" Target="../media/image36.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51.wmf"/><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oleObject" Target="../embeddings/oleObject21.bin"/><Relationship Id="rId5" Type="http://schemas.openxmlformats.org/officeDocument/2006/relationships/image" Target="../media/image50.wmf"/><Relationship Id="rId4" Type="http://schemas.openxmlformats.org/officeDocument/2006/relationships/oleObject" Target="../embeddings/oleObject20.bin"/></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22.bin"/><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r-project.org/" TargetMode="External"/><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hyperlink" Target="http://rextester.com/l/r_online_compiler"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00"/>
                </a:solidFill>
                <a:latin typeface="Arial" panose="020B0604020202020204" pitchFamily="34" charset="0"/>
                <a:cs typeface="Arial" panose="020B0604020202020204" pitchFamily="34" charset="0"/>
              </a:rPr>
              <a:t>Part II</a:t>
            </a:r>
          </a:p>
        </p:txBody>
      </p:sp>
      <p:sp>
        <p:nvSpPr>
          <p:cNvPr id="3" name="Subtitle 2"/>
          <p:cNvSpPr>
            <a:spLocks noGrp="1"/>
          </p:cNvSpPr>
          <p:nvPr>
            <p:ph type="subTitle" idx="1"/>
          </p:nvPr>
        </p:nvSpPr>
        <p:spPr/>
        <p:txBody>
          <a:bodyPr/>
          <a:lstStyle/>
          <a:p>
            <a:r>
              <a:rPr lang="en-US" sz="3200" b="1" dirty="0">
                <a:latin typeface="Arial" panose="020B0604020202020204" pitchFamily="34" charset="0"/>
                <a:cs typeface="Arial" panose="020B0604020202020204" pitchFamily="34" charset="0"/>
              </a:rPr>
              <a:t>Descriptive Statistics</a:t>
            </a:r>
          </a:p>
        </p:txBody>
      </p:sp>
      <p:sp>
        <p:nvSpPr>
          <p:cNvPr id="4" name="Rectangle 3"/>
          <p:cNvSpPr/>
          <p:nvPr/>
        </p:nvSpPr>
        <p:spPr>
          <a:xfrm>
            <a:off x="1365161" y="1111584"/>
            <a:ext cx="9736427" cy="830997"/>
          </a:xfrm>
          <a:prstGeom prst="rect">
            <a:avLst/>
          </a:prstGeom>
        </p:spPr>
        <p:txBody>
          <a:bodyPr wrap="square">
            <a:spAutoFit/>
          </a:bodyPr>
          <a:lstStyle/>
          <a:p>
            <a:pPr lvl="0" algn="ctr"/>
            <a:r>
              <a:rPr lang="en-US" sz="4800" b="1" dirty="0">
                <a:ln w="11430">
                  <a:solidFill>
                    <a:srgbClr val="70AD47">
                      <a:lumMod val="75000"/>
                    </a:srgbClr>
                  </a:solidFill>
                </a:ln>
                <a:solidFill>
                  <a:schemeClr val="accent1">
                    <a:lumMod val="50000"/>
                  </a:schemeClr>
                </a:solidFill>
                <a:effectLst>
                  <a:outerShdw blurRad="50800" dist="39000" dir="5460000" algn="tl">
                    <a:srgbClr val="000000">
                      <a:alpha val="38000"/>
                    </a:srgbClr>
                  </a:outerShdw>
                </a:effectLst>
              </a:rPr>
              <a:t>Elementary Statistical Methods</a:t>
            </a:r>
          </a:p>
        </p:txBody>
      </p:sp>
    </p:spTree>
    <p:extLst>
      <p:ext uri="{BB962C8B-B14F-4D97-AF65-F5344CB8AC3E}">
        <p14:creationId xmlns:p14="http://schemas.microsoft.com/office/powerpoint/2010/main" val="84185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778042" y="605135"/>
            <a:ext cx="35052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Arial" panose="020B0604020202020204" pitchFamily="34" charset="0"/>
                <a:cs typeface="Arial" panose="020B0604020202020204" pitchFamily="34" charset="0"/>
              </a:rPr>
              <a:t>Degrees of association</a:t>
            </a:r>
          </a:p>
        </p:txBody>
      </p:sp>
      <p:pic>
        <p:nvPicPr>
          <p:cNvPr id="8" name="Picture 7" descr="78b35cafcd5afa31bafbe18107f17984.jpg"/>
          <p:cNvPicPr>
            <a:picLocks noChangeAspect="1"/>
          </p:cNvPicPr>
          <p:nvPr/>
        </p:nvPicPr>
        <p:blipFill>
          <a:blip r:embed="rId2"/>
          <a:srcRect t="3490"/>
          <a:stretch>
            <a:fillRect/>
          </a:stretch>
        </p:blipFill>
        <p:spPr>
          <a:xfrm>
            <a:off x="4904873" y="1227221"/>
            <a:ext cx="4800600" cy="5115928"/>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7032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71735720"/>
              </p:ext>
            </p:extLst>
          </p:nvPr>
        </p:nvGraphicFramePr>
        <p:xfrm>
          <a:off x="6822141" y="2631141"/>
          <a:ext cx="4023360"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97223" y="950259"/>
            <a:ext cx="11636519"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But graphs alone might be misleading like when you zoom out in the last scatter plot</a:t>
            </a:r>
          </a:p>
        </p:txBody>
      </p:sp>
      <p:graphicFrame>
        <p:nvGraphicFramePr>
          <p:cNvPr id="4" name="Chart 3"/>
          <p:cNvGraphicFramePr/>
          <p:nvPr>
            <p:extLst>
              <p:ext uri="{D42A27DB-BD31-4B8C-83A1-F6EECF244321}">
                <p14:modId xmlns:p14="http://schemas.microsoft.com/office/powerpoint/2010/main" val="774840823"/>
              </p:ext>
            </p:extLst>
          </p:nvPr>
        </p:nvGraphicFramePr>
        <p:xfrm>
          <a:off x="1461248" y="2631141"/>
          <a:ext cx="402336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06128" y="1584512"/>
            <a:ext cx="21336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Times New Roman" pitchFamily="18" charset="0"/>
                <a:cs typeface="Times New Roman" pitchFamily="18" charset="0"/>
              </a:rPr>
              <a:t>No relationship</a:t>
            </a:r>
          </a:p>
        </p:txBody>
      </p:sp>
      <p:sp>
        <p:nvSpPr>
          <p:cNvPr id="6" name="TextBox 5"/>
          <p:cNvSpPr txBox="1"/>
          <p:nvPr/>
        </p:nvSpPr>
        <p:spPr>
          <a:xfrm>
            <a:off x="7799673" y="1584512"/>
            <a:ext cx="3286460"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Times New Roman" pitchFamily="18" charset="0"/>
                <a:cs typeface="Times New Roman" pitchFamily="18" charset="0"/>
              </a:rPr>
              <a:t>It appears like linear because of zooming out or changing the y- scale</a:t>
            </a:r>
          </a:p>
        </p:txBody>
      </p:sp>
      <p:cxnSp>
        <p:nvCxnSpPr>
          <p:cNvPr id="8" name="Straight Connector 7"/>
          <p:cNvCxnSpPr/>
          <p:nvPr/>
        </p:nvCxnSpPr>
        <p:spPr>
          <a:xfrm flipV="1">
            <a:off x="7947212" y="4881282"/>
            <a:ext cx="1788459" cy="17481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73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4" grpId="0">
        <p:bldAsOne/>
      </p:bldGraphic>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752599" y="304800"/>
                <a:ext cx="8875644"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How to measure degree of linear association between </a:t>
                </a:r>
                <a14:m>
                  <m:oMath xmlns:m="http://schemas.openxmlformats.org/officeDocument/2006/math">
                    <m:r>
                      <a:rPr lang="en-US" sz="2400" i="1" dirty="0" smtClean="0">
                        <a:solidFill>
                          <a:schemeClr val="tx1"/>
                        </a:solidFill>
                        <a:latin typeface="Cambria Math" panose="02040503050406030204" pitchFamily="18" charset="0"/>
                        <a:cs typeface="Arial" panose="020B0604020202020204" pitchFamily="34" charset="0"/>
                      </a:rPr>
                      <m:t>𝑥</m:t>
                    </m:r>
                  </m:oMath>
                </a14:m>
                <a:r>
                  <a:rPr lang="en-US" sz="2400" dirty="0">
                    <a:solidFill>
                      <a:schemeClr val="tx1"/>
                    </a:solidFill>
                    <a:latin typeface="Arial" panose="020B0604020202020204" pitchFamily="34" charset="0"/>
                    <a:cs typeface="Arial" panose="020B0604020202020204" pitchFamily="34" charset="0"/>
                  </a:rPr>
                  <a:t> and </a:t>
                </a:r>
                <a14:m>
                  <m:oMath xmlns:m="http://schemas.openxmlformats.org/officeDocument/2006/math">
                    <m:r>
                      <a:rPr lang="en-US" sz="2400" i="1" dirty="0" smtClean="0">
                        <a:solidFill>
                          <a:schemeClr val="tx1"/>
                        </a:solidFill>
                        <a:latin typeface="Cambria Math" panose="02040503050406030204" pitchFamily="18" charset="0"/>
                        <a:cs typeface="Arial" panose="020B0604020202020204" pitchFamily="34" charset="0"/>
                      </a:rPr>
                      <m:t>𝑦</m:t>
                    </m:r>
                  </m:oMath>
                </a14:m>
                <a:r>
                  <a:rPr lang="en-US" sz="2400" dirty="0">
                    <a:solidFill>
                      <a:schemeClr val="tx1"/>
                    </a:solidFill>
                    <a:latin typeface="Arial" panose="020B0604020202020204" pitchFamily="34" charset="0"/>
                    <a:cs typeface="Arial" panose="020B0604020202020204" pitchFamily="34"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1752599" y="304800"/>
                <a:ext cx="8875644" cy="461665"/>
              </a:xfrm>
              <a:prstGeom prst="rect">
                <a:avLst/>
              </a:prstGeom>
              <a:blipFill rotWithShape="0">
                <a:blip r:embed="rId3"/>
                <a:stretch>
                  <a:fillRect l="-960" t="-7595" b="-26582"/>
                </a:stretch>
              </a:blipFill>
            </p:spPr>
            <p:txBody>
              <a:bodyPr/>
              <a:lstStyle/>
              <a:p>
                <a:r>
                  <a:rPr lang="en-US">
                    <a:noFill/>
                  </a:rPr>
                  <a:t> </a:t>
                </a:r>
              </a:p>
            </p:txBody>
          </p:sp>
        </mc:Fallback>
      </mc:AlternateContent>
      <p:sp>
        <p:nvSpPr>
          <p:cNvPr id="3" name="TextBox 2"/>
          <p:cNvSpPr txBox="1"/>
          <p:nvPr/>
        </p:nvSpPr>
        <p:spPr>
          <a:xfrm>
            <a:off x="1828799" y="914400"/>
            <a:ext cx="5764697"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Linear ( Pearson ) correlation coefficient:</a:t>
            </a:r>
          </a:p>
        </p:txBody>
      </p:sp>
      <p:graphicFrame>
        <p:nvGraphicFramePr>
          <p:cNvPr id="80898" name="Object 2"/>
          <p:cNvGraphicFramePr>
            <a:graphicFrameLocks noChangeAspect="1"/>
          </p:cNvGraphicFramePr>
          <p:nvPr>
            <p:extLst>
              <p:ext uri="{D42A27DB-BD31-4B8C-83A1-F6EECF244321}">
                <p14:modId xmlns:p14="http://schemas.microsoft.com/office/powerpoint/2010/main" val="1393146788"/>
              </p:ext>
            </p:extLst>
          </p:nvPr>
        </p:nvGraphicFramePr>
        <p:xfrm>
          <a:off x="2885384" y="1441903"/>
          <a:ext cx="7301189" cy="1369989"/>
        </p:xfrm>
        <a:graphic>
          <a:graphicData uri="http://schemas.openxmlformats.org/presentationml/2006/ole">
            <mc:AlternateContent xmlns:mc="http://schemas.openxmlformats.org/markup-compatibility/2006">
              <mc:Choice xmlns:v="urn:schemas-microsoft-com:vml" Requires="v">
                <p:oleObj name="Equation" r:id="rId4" imgW="1942920" imgH="507960" progId="Equation.3">
                  <p:embed/>
                </p:oleObj>
              </mc:Choice>
              <mc:Fallback>
                <p:oleObj name="Equation" r:id="rId4" imgW="1942920" imgH="507960" progId="Equation.3">
                  <p:embed/>
                  <p:pic>
                    <p:nvPicPr>
                      <p:cNvPr id="0" name=""/>
                      <p:cNvPicPr>
                        <a:picLocks noChangeAspect="1" noChangeArrowheads="1"/>
                      </p:cNvPicPr>
                      <p:nvPr/>
                    </p:nvPicPr>
                    <p:blipFill>
                      <a:blip r:embed="rId5"/>
                      <a:srcRect/>
                      <a:stretch>
                        <a:fillRect/>
                      </a:stretch>
                    </p:blipFill>
                    <p:spPr bwMode="auto">
                      <a:xfrm>
                        <a:off x="2885384" y="1441903"/>
                        <a:ext cx="7301189" cy="1369989"/>
                      </a:xfrm>
                      <a:prstGeom prst="rect">
                        <a:avLst/>
                      </a:prstGeom>
                      <a:noFill/>
                    </p:spPr>
                  </p:pic>
                </p:oleObj>
              </mc:Fallback>
            </mc:AlternateContent>
          </a:graphicData>
        </a:graphic>
      </p:graphicFrame>
      <p:sp>
        <p:nvSpPr>
          <p:cNvPr id="5" name="TextBox 4"/>
          <p:cNvSpPr txBox="1"/>
          <p:nvPr/>
        </p:nvSpPr>
        <p:spPr>
          <a:xfrm>
            <a:off x="1752599" y="2784497"/>
            <a:ext cx="1132785"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Where  </a:t>
            </a:r>
          </a:p>
        </p:txBody>
      </p:sp>
      <p:graphicFrame>
        <p:nvGraphicFramePr>
          <p:cNvPr id="80899" name="Object 3"/>
          <p:cNvGraphicFramePr>
            <a:graphicFrameLocks noChangeAspect="1"/>
          </p:cNvGraphicFramePr>
          <p:nvPr>
            <p:extLst>
              <p:ext uri="{D42A27DB-BD31-4B8C-83A1-F6EECF244321}">
                <p14:modId xmlns:p14="http://schemas.microsoft.com/office/powerpoint/2010/main" val="378426195"/>
              </p:ext>
            </p:extLst>
          </p:nvPr>
        </p:nvGraphicFramePr>
        <p:xfrm>
          <a:off x="2143641" y="3506347"/>
          <a:ext cx="3054131" cy="599660"/>
        </p:xfrm>
        <a:graphic>
          <a:graphicData uri="http://schemas.openxmlformats.org/presentationml/2006/ole">
            <mc:AlternateContent xmlns:mc="http://schemas.openxmlformats.org/markup-compatibility/2006">
              <mc:Choice xmlns:v="urn:schemas-microsoft-com:vml" Requires="v">
                <p:oleObj name="Equation" r:id="rId6" imgW="838080" imgH="228600" progId="Equation.3">
                  <p:embed/>
                </p:oleObj>
              </mc:Choice>
              <mc:Fallback>
                <p:oleObj name="Equation" r:id="rId6" imgW="8380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641" y="3506347"/>
                        <a:ext cx="3054131" cy="599660"/>
                      </a:xfrm>
                      <a:prstGeom prst="rect">
                        <a:avLst/>
                      </a:prstGeom>
                      <a:noFill/>
                    </p:spPr>
                  </p:pic>
                </p:oleObj>
              </mc:Fallback>
            </mc:AlternateContent>
          </a:graphicData>
        </a:graphic>
      </p:graphicFrame>
      <p:graphicFrame>
        <p:nvGraphicFramePr>
          <p:cNvPr id="80900" name="Object 4"/>
          <p:cNvGraphicFramePr>
            <a:graphicFrameLocks noChangeAspect="1"/>
          </p:cNvGraphicFramePr>
          <p:nvPr>
            <p:extLst>
              <p:ext uri="{D42A27DB-BD31-4B8C-83A1-F6EECF244321}">
                <p14:modId xmlns:p14="http://schemas.microsoft.com/office/powerpoint/2010/main" val="3936399136"/>
              </p:ext>
            </p:extLst>
          </p:nvPr>
        </p:nvGraphicFramePr>
        <p:xfrm>
          <a:off x="2143640" y="4286116"/>
          <a:ext cx="3024241" cy="576396"/>
        </p:xfrm>
        <a:graphic>
          <a:graphicData uri="http://schemas.openxmlformats.org/presentationml/2006/ole">
            <mc:AlternateContent xmlns:mc="http://schemas.openxmlformats.org/markup-compatibility/2006">
              <mc:Choice xmlns:v="urn:schemas-microsoft-com:vml" Requires="v">
                <p:oleObj name="Equation" r:id="rId8" imgW="863280" imgH="228600" progId="Equation.3">
                  <p:embed/>
                </p:oleObj>
              </mc:Choice>
              <mc:Fallback>
                <p:oleObj name="Equation" r:id="rId8" imgW="8632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640" y="4286116"/>
                        <a:ext cx="3024241" cy="576396"/>
                      </a:xfrm>
                      <a:prstGeom prst="rect">
                        <a:avLst/>
                      </a:prstGeom>
                      <a:noFill/>
                    </p:spPr>
                  </p:pic>
                </p:oleObj>
              </mc:Fallback>
            </mc:AlternateContent>
          </a:graphicData>
        </a:graphic>
      </p:graphicFrame>
      <p:graphicFrame>
        <p:nvGraphicFramePr>
          <p:cNvPr id="80901" name="Object 5"/>
          <p:cNvGraphicFramePr>
            <a:graphicFrameLocks noChangeAspect="1"/>
          </p:cNvGraphicFramePr>
          <p:nvPr>
            <p:extLst>
              <p:ext uri="{D42A27DB-BD31-4B8C-83A1-F6EECF244321}">
                <p14:modId xmlns:p14="http://schemas.microsoft.com/office/powerpoint/2010/main" val="180292775"/>
              </p:ext>
            </p:extLst>
          </p:nvPr>
        </p:nvGraphicFramePr>
        <p:xfrm>
          <a:off x="2143640" y="5042621"/>
          <a:ext cx="5095839" cy="651861"/>
        </p:xfrm>
        <a:graphic>
          <a:graphicData uri="http://schemas.openxmlformats.org/presentationml/2006/ole">
            <mc:AlternateContent xmlns:mc="http://schemas.openxmlformats.org/markup-compatibility/2006">
              <mc:Choice xmlns:v="urn:schemas-microsoft-com:vml" Requires="v">
                <p:oleObj name="Equation" r:id="rId10" imgW="1676160" imgH="228600" progId="Equation.3">
                  <p:embed/>
                </p:oleObj>
              </mc:Choice>
              <mc:Fallback>
                <p:oleObj name="Equation" r:id="rId10" imgW="1676160" imgH="228600" progId="Equation.3">
                  <p:embed/>
                  <p:pic>
                    <p:nvPicPr>
                      <p:cNvPr id="0" name=""/>
                      <p:cNvPicPr>
                        <a:picLocks noChangeAspect="1" noChangeArrowheads="1"/>
                      </p:cNvPicPr>
                      <p:nvPr/>
                    </p:nvPicPr>
                    <p:blipFill>
                      <a:blip r:embed="rId11"/>
                      <a:srcRect/>
                      <a:stretch>
                        <a:fillRect/>
                      </a:stretch>
                    </p:blipFill>
                    <p:spPr bwMode="auto">
                      <a:xfrm>
                        <a:off x="2143640" y="5042621"/>
                        <a:ext cx="5095839" cy="651861"/>
                      </a:xfrm>
                      <a:prstGeom prst="rect">
                        <a:avLst/>
                      </a:prstGeom>
                      <a:noFill/>
                    </p:spPr>
                  </p:pic>
                </p:oleObj>
              </mc:Fallback>
            </mc:AlternateContent>
          </a:graphicData>
        </a:graphic>
      </p:graphicFrame>
      <p:graphicFrame>
        <p:nvGraphicFramePr>
          <p:cNvPr id="80902" name="Object 6"/>
          <p:cNvGraphicFramePr>
            <a:graphicFrameLocks noChangeAspect="1"/>
          </p:cNvGraphicFramePr>
          <p:nvPr>
            <p:extLst>
              <p:ext uri="{D42A27DB-BD31-4B8C-83A1-F6EECF244321}">
                <p14:modId xmlns:p14="http://schemas.microsoft.com/office/powerpoint/2010/main" val="2574436052"/>
              </p:ext>
            </p:extLst>
          </p:nvPr>
        </p:nvGraphicFramePr>
        <p:xfrm>
          <a:off x="2143641" y="5799126"/>
          <a:ext cx="5135011" cy="644527"/>
        </p:xfrm>
        <a:graphic>
          <a:graphicData uri="http://schemas.openxmlformats.org/presentationml/2006/ole">
            <mc:AlternateContent xmlns:mc="http://schemas.openxmlformats.org/markup-compatibility/2006">
              <mc:Choice xmlns:v="urn:schemas-microsoft-com:vml" Requires="v">
                <p:oleObj name="Equation" r:id="rId12" imgW="1688760" imgH="241200" progId="Equation.3">
                  <p:embed/>
                </p:oleObj>
              </mc:Choice>
              <mc:Fallback>
                <p:oleObj name="Equation" r:id="rId12" imgW="1688760" imgH="241200" progId="Equation.3">
                  <p:embed/>
                  <p:pic>
                    <p:nvPicPr>
                      <p:cNvPr id="0" name=""/>
                      <p:cNvPicPr>
                        <a:picLocks noChangeAspect="1" noChangeArrowheads="1"/>
                      </p:cNvPicPr>
                      <p:nvPr/>
                    </p:nvPicPr>
                    <p:blipFill>
                      <a:blip r:embed="rId13"/>
                      <a:srcRect/>
                      <a:stretch>
                        <a:fillRect/>
                      </a:stretch>
                    </p:blipFill>
                    <p:spPr bwMode="auto">
                      <a:xfrm>
                        <a:off x="2143641" y="5799126"/>
                        <a:ext cx="5135011" cy="644527"/>
                      </a:xfrm>
                      <a:prstGeom prst="rect">
                        <a:avLst/>
                      </a:prstGeom>
                      <a:noFill/>
                    </p:spPr>
                  </p:pic>
                </p:oleObj>
              </mc:Fallback>
            </mc:AlternateContent>
          </a:graphicData>
        </a:graphic>
      </p:graphicFrame>
      <p:graphicFrame>
        <p:nvGraphicFramePr>
          <p:cNvPr id="80903" name="Object 7"/>
          <p:cNvGraphicFramePr>
            <a:graphicFrameLocks noChangeAspect="1"/>
          </p:cNvGraphicFramePr>
          <p:nvPr>
            <p:extLst>
              <p:ext uri="{D42A27DB-BD31-4B8C-83A1-F6EECF244321}">
                <p14:modId xmlns:p14="http://schemas.microsoft.com/office/powerpoint/2010/main" val="1616043113"/>
              </p:ext>
            </p:extLst>
          </p:nvPr>
        </p:nvGraphicFramePr>
        <p:xfrm>
          <a:off x="2978149" y="2794962"/>
          <a:ext cx="2952704" cy="480115"/>
        </p:xfrm>
        <a:graphic>
          <a:graphicData uri="http://schemas.openxmlformats.org/presentationml/2006/ole">
            <mc:AlternateContent xmlns:mc="http://schemas.openxmlformats.org/markup-compatibility/2006">
              <mc:Choice xmlns:v="urn:schemas-microsoft-com:vml" Requires="v">
                <p:oleObj name="Equation" r:id="rId14" imgW="901440" imgH="203040" progId="Equation.3">
                  <p:embed/>
                </p:oleObj>
              </mc:Choice>
              <mc:Fallback>
                <p:oleObj name="Equation" r:id="rId14" imgW="901440" imgH="2030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8149" y="2794962"/>
                        <a:ext cx="2952704" cy="480115"/>
                      </a:xfrm>
                      <a:prstGeom prst="rect">
                        <a:avLst/>
                      </a:prstGeom>
                      <a:noFill/>
                    </p:spPr>
                  </p:pic>
                </p:oleObj>
              </mc:Fallback>
            </mc:AlternateContent>
          </a:graphicData>
        </a:graphic>
      </p:graphicFrame>
      <p:sp>
        <p:nvSpPr>
          <p:cNvPr id="12" name="TextBox 11"/>
          <p:cNvSpPr txBox="1"/>
          <p:nvPr/>
        </p:nvSpPr>
        <p:spPr>
          <a:xfrm>
            <a:off x="5783005" y="3505842"/>
            <a:ext cx="6072111" cy="1200329"/>
          </a:xfrm>
          <a:prstGeom prst="rect">
            <a:avLst/>
          </a:prstGeom>
          <a:noFill/>
          <a:ln>
            <a:solidFill>
              <a:schemeClr val="tx1"/>
            </a:solidFill>
          </a:ln>
        </p:spPr>
        <p:txBody>
          <a:bodyPr wrap="none" rtlCol="0">
            <a:spAutoFit/>
          </a:bodyPr>
          <a:lstStyle/>
          <a:p>
            <a:pPr marL="342900" indent="-342900">
              <a:buAutoNum type="arabicPeriod"/>
            </a:pPr>
            <a:r>
              <a:rPr lang="en-US" sz="2400" dirty="0">
                <a:solidFill>
                  <a:srgbClr val="FF0000"/>
                </a:solidFill>
                <a:latin typeface="Arial" panose="020B0604020202020204" pitchFamily="34" charset="0"/>
                <a:cs typeface="Arial" panose="020B0604020202020204" pitchFamily="34" charset="0"/>
              </a:rPr>
              <a:t>r is </a:t>
            </a:r>
            <a:r>
              <a:rPr lang="en-US" sz="2400" dirty="0" err="1">
                <a:solidFill>
                  <a:srgbClr val="FF0000"/>
                </a:solidFill>
                <a:latin typeface="Arial" panose="020B0604020202020204" pitchFamily="34" charset="0"/>
                <a:cs typeface="Arial" panose="020B0604020202020204" pitchFamily="34" charset="0"/>
              </a:rPr>
              <a:t>unitless</a:t>
            </a:r>
            <a:r>
              <a:rPr lang="en-US" sz="2400" dirty="0">
                <a:solidFill>
                  <a:srgbClr val="FF0000"/>
                </a:solidFill>
                <a:latin typeface="Arial" panose="020B0604020202020204" pitchFamily="34" charset="0"/>
                <a:cs typeface="Arial" panose="020B0604020202020204" pitchFamily="34" charset="0"/>
              </a:rPr>
              <a:t>.</a:t>
            </a:r>
          </a:p>
          <a:p>
            <a:pPr marL="342900" indent="-342900">
              <a:buAutoNum type="arabicPeriod"/>
            </a:pPr>
            <a:endParaRPr lang="en-US" sz="2400" dirty="0">
              <a:solidFill>
                <a:srgbClr val="FF0000"/>
              </a:solidFill>
              <a:latin typeface="Arial" panose="020B0604020202020204" pitchFamily="34" charset="0"/>
              <a:cs typeface="Arial" panose="020B0604020202020204" pitchFamily="34" charset="0"/>
            </a:endParaRPr>
          </a:p>
          <a:p>
            <a:pPr marL="342900" indent="-342900">
              <a:buAutoNum type="arabicPeriod"/>
            </a:pPr>
            <a:r>
              <a:rPr lang="en-US" sz="2400" dirty="0">
                <a:solidFill>
                  <a:srgbClr val="FF0000"/>
                </a:solidFill>
                <a:latin typeface="Arial" panose="020B0604020202020204" pitchFamily="34" charset="0"/>
                <a:cs typeface="Arial" panose="020B0604020202020204" pitchFamily="34" charset="0"/>
              </a:rPr>
              <a:t>r is always between -1 and 1, inclusively.</a:t>
            </a:r>
          </a:p>
        </p:txBody>
      </p:sp>
    </p:spTree>
    <p:extLst>
      <p:ext uri="{BB962C8B-B14F-4D97-AF65-F5344CB8AC3E}">
        <p14:creationId xmlns:p14="http://schemas.microsoft.com/office/powerpoint/2010/main" val="372853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9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8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9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9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9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87116" y="4101887"/>
          <a:ext cx="7380558" cy="457200"/>
        </p:xfrm>
        <a:graphic>
          <a:graphicData uri="http://schemas.openxmlformats.org/drawingml/2006/table">
            <a:tbl>
              <a:tblPr firstRow="1" bandRow="1">
                <a:tableStyleId>{5C22544A-7EE6-4342-B048-85BDC9FD1C3A}</a:tableStyleId>
              </a:tblPr>
              <a:tblGrid>
                <a:gridCol w="1230093">
                  <a:extLst>
                    <a:ext uri="{9D8B030D-6E8A-4147-A177-3AD203B41FA5}">
                      <a16:colId xmlns:a16="http://schemas.microsoft.com/office/drawing/2014/main" val="20000"/>
                    </a:ext>
                  </a:extLst>
                </a:gridCol>
                <a:gridCol w="1230093">
                  <a:extLst>
                    <a:ext uri="{9D8B030D-6E8A-4147-A177-3AD203B41FA5}">
                      <a16:colId xmlns:a16="http://schemas.microsoft.com/office/drawing/2014/main" val="20001"/>
                    </a:ext>
                  </a:extLst>
                </a:gridCol>
                <a:gridCol w="1230093">
                  <a:extLst>
                    <a:ext uri="{9D8B030D-6E8A-4147-A177-3AD203B41FA5}">
                      <a16:colId xmlns:a16="http://schemas.microsoft.com/office/drawing/2014/main" val="20002"/>
                    </a:ext>
                  </a:extLst>
                </a:gridCol>
                <a:gridCol w="1230093">
                  <a:extLst>
                    <a:ext uri="{9D8B030D-6E8A-4147-A177-3AD203B41FA5}">
                      <a16:colId xmlns:a16="http://schemas.microsoft.com/office/drawing/2014/main" val="20003"/>
                    </a:ext>
                  </a:extLst>
                </a:gridCol>
                <a:gridCol w="1230093">
                  <a:extLst>
                    <a:ext uri="{9D8B030D-6E8A-4147-A177-3AD203B41FA5}">
                      <a16:colId xmlns:a16="http://schemas.microsoft.com/office/drawing/2014/main" val="20004"/>
                    </a:ext>
                  </a:extLst>
                </a:gridCol>
                <a:gridCol w="1230093">
                  <a:extLst>
                    <a:ext uri="{9D8B030D-6E8A-4147-A177-3AD203B41FA5}">
                      <a16:colId xmlns:a16="http://schemas.microsoft.com/office/drawing/2014/main" val="20005"/>
                    </a:ext>
                  </a:extLst>
                </a:gridCol>
              </a:tblGrid>
              <a:tr h="370840">
                <a:tc>
                  <a:txBody>
                    <a:bodyPr/>
                    <a:lstStyle/>
                    <a:p>
                      <a:pPr algn="ctr"/>
                      <a:r>
                        <a:rPr lang="en-US" sz="2400" dirty="0">
                          <a:solidFill>
                            <a:schemeClr val="tx1"/>
                          </a:solidFill>
                          <a:latin typeface="Times New Roman" pitchFamily="18" charset="0"/>
                          <a:cs typeface="Times New Roman" pitchFamily="18" charset="0"/>
                        </a:rPr>
                        <a:t>strong</a:t>
                      </a:r>
                    </a:p>
                  </a:txBody>
                  <a:tcPr>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Times New Roman" pitchFamily="18" charset="0"/>
                          <a:cs typeface="Times New Roman" pitchFamily="18" charset="0"/>
                        </a:rPr>
                        <a:t>moderate</a:t>
                      </a:r>
                    </a:p>
                  </a:txBody>
                  <a:tcP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400" dirty="0">
                          <a:solidFill>
                            <a:schemeClr val="tx1"/>
                          </a:solidFill>
                          <a:latin typeface="Times New Roman" pitchFamily="18" charset="0"/>
                          <a:cs typeface="Times New Roman" pitchFamily="18" charset="0"/>
                        </a:rPr>
                        <a:t>weak</a:t>
                      </a:r>
                    </a:p>
                  </a:txBody>
                  <a:tcPr>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chemeClr val="tx1"/>
                          </a:solidFill>
                          <a:latin typeface="Times New Roman" pitchFamily="18" charset="0"/>
                          <a:cs typeface="Times New Roman" pitchFamily="18" charset="0"/>
                        </a:rPr>
                        <a:t>weak</a:t>
                      </a:r>
                    </a:p>
                  </a:txBody>
                  <a:tcPr>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000" dirty="0">
                          <a:solidFill>
                            <a:schemeClr val="tx1"/>
                          </a:solidFill>
                          <a:latin typeface="Times New Roman" pitchFamily="18" charset="0"/>
                          <a:cs typeface="Times New Roman" pitchFamily="18" charset="0"/>
                        </a:rPr>
                        <a:t>moderate</a:t>
                      </a:r>
                    </a:p>
                  </a:txBody>
                  <a:tcPr>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en-US" sz="2400" dirty="0">
                          <a:solidFill>
                            <a:schemeClr val="tx1"/>
                          </a:solidFill>
                          <a:latin typeface="Times New Roman" pitchFamily="18" charset="0"/>
                          <a:cs typeface="Times New Roman" pitchFamily="18" charset="0"/>
                        </a:rPr>
                        <a:t>strong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17" name="Group 16"/>
          <p:cNvGrpSpPr/>
          <p:nvPr/>
        </p:nvGrpSpPr>
        <p:grpSpPr>
          <a:xfrm>
            <a:off x="2084118" y="4354813"/>
            <a:ext cx="8089489" cy="655573"/>
            <a:chOff x="1306417" y="862526"/>
            <a:chExt cx="6084983" cy="655573"/>
          </a:xfrm>
        </p:grpSpPr>
        <p:cxnSp>
          <p:nvCxnSpPr>
            <p:cNvPr id="3" name="Straight Connector 2"/>
            <p:cNvCxnSpPr/>
            <p:nvPr/>
          </p:nvCxnSpPr>
          <p:spPr>
            <a:xfrm rot="5400000">
              <a:off x="2355945" y="970756"/>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3269361" y="980854"/>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4214304" y="967999"/>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5150739" y="977178"/>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6065139" y="967999"/>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6990556" y="956982"/>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1440561" y="964788"/>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06417" y="1056434"/>
              <a:ext cx="457200"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-1</a:t>
              </a:r>
            </a:p>
          </p:txBody>
        </p:sp>
        <p:sp>
          <p:nvSpPr>
            <p:cNvPr id="11" name="TextBox 10"/>
            <p:cNvSpPr txBox="1"/>
            <p:nvPr/>
          </p:nvSpPr>
          <p:spPr>
            <a:xfrm>
              <a:off x="2164813" y="1055783"/>
              <a:ext cx="729868"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- 0.7</a:t>
              </a:r>
            </a:p>
          </p:txBody>
        </p:sp>
        <p:sp>
          <p:nvSpPr>
            <p:cNvPr id="12" name="TextBox 11"/>
            <p:cNvSpPr txBox="1"/>
            <p:nvPr/>
          </p:nvSpPr>
          <p:spPr>
            <a:xfrm>
              <a:off x="3079213" y="1055783"/>
              <a:ext cx="609600"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- 0.3</a:t>
              </a:r>
            </a:p>
          </p:txBody>
        </p:sp>
        <p:sp>
          <p:nvSpPr>
            <p:cNvPr id="13" name="TextBox 12"/>
            <p:cNvSpPr txBox="1"/>
            <p:nvPr/>
          </p:nvSpPr>
          <p:spPr>
            <a:xfrm>
              <a:off x="4179568" y="1055783"/>
              <a:ext cx="304800"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0</a:t>
              </a:r>
            </a:p>
          </p:txBody>
        </p:sp>
        <p:sp>
          <p:nvSpPr>
            <p:cNvPr id="14" name="TextBox 13"/>
            <p:cNvSpPr txBox="1"/>
            <p:nvPr/>
          </p:nvSpPr>
          <p:spPr>
            <a:xfrm>
              <a:off x="6934200" y="1044766"/>
              <a:ext cx="457200"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1</a:t>
              </a:r>
            </a:p>
          </p:txBody>
        </p:sp>
        <p:sp>
          <p:nvSpPr>
            <p:cNvPr id="15" name="TextBox 14"/>
            <p:cNvSpPr txBox="1"/>
            <p:nvPr/>
          </p:nvSpPr>
          <p:spPr>
            <a:xfrm>
              <a:off x="5909630" y="1056434"/>
              <a:ext cx="51320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0.7</a:t>
              </a:r>
            </a:p>
          </p:txBody>
        </p:sp>
        <p:sp>
          <p:nvSpPr>
            <p:cNvPr id="16" name="TextBox 15"/>
            <p:cNvSpPr txBox="1"/>
            <p:nvPr/>
          </p:nvSpPr>
          <p:spPr>
            <a:xfrm>
              <a:off x="5029200" y="1055783"/>
              <a:ext cx="609600"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0.3</a:t>
              </a:r>
            </a:p>
          </p:txBody>
        </p:sp>
      </p:grpSp>
      <p:pic>
        <p:nvPicPr>
          <p:cNvPr id="18" name="Picture 17" descr="gt-brace-png.png"/>
          <p:cNvPicPr>
            <a:picLocks noChangeAspect="1"/>
          </p:cNvPicPr>
          <p:nvPr/>
        </p:nvPicPr>
        <p:blipFill>
          <a:blip r:embed="rId2" cstate="print"/>
          <a:stretch>
            <a:fillRect/>
          </a:stretch>
        </p:blipFill>
        <p:spPr>
          <a:xfrm rot="16200000">
            <a:off x="3993757" y="3218406"/>
            <a:ext cx="304800" cy="3748162"/>
          </a:xfrm>
          <a:prstGeom prst="rect">
            <a:avLst/>
          </a:prstGeom>
        </p:spPr>
      </p:pic>
      <p:pic>
        <p:nvPicPr>
          <p:cNvPr id="19" name="Picture 18" descr="gt-brace-png.png"/>
          <p:cNvPicPr>
            <a:picLocks noChangeAspect="1"/>
          </p:cNvPicPr>
          <p:nvPr/>
        </p:nvPicPr>
        <p:blipFill>
          <a:blip r:embed="rId2" cstate="print"/>
          <a:stretch>
            <a:fillRect/>
          </a:stretch>
        </p:blipFill>
        <p:spPr>
          <a:xfrm rot="16200000">
            <a:off x="7843221" y="3218407"/>
            <a:ext cx="304800" cy="3748162"/>
          </a:xfrm>
          <a:prstGeom prst="rect">
            <a:avLst/>
          </a:prstGeom>
        </p:spPr>
      </p:pic>
      <p:sp>
        <p:nvSpPr>
          <p:cNvPr id="20" name="TextBox 19"/>
          <p:cNvSpPr txBox="1"/>
          <p:nvPr/>
        </p:nvSpPr>
        <p:spPr>
          <a:xfrm>
            <a:off x="6628048" y="5321087"/>
            <a:ext cx="2937749" cy="461665"/>
          </a:xfrm>
          <a:prstGeom prst="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a:latin typeface="Times New Roman" pitchFamily="18" charset="0"/>
                <a:cs typeface="Times New Roman" pitchFamily="18" charset="0"/>
              </a:rPr>
              <a:t>Positive association</a:t>
            </a:r>
          </a:p>
        </p:txBody>
      </p:sp>
      <p:sp>
        <p:nvSpPr>
          <p:cNvPr id="21" name="TextBox 20"/>
          <p:cNvSpPr txBox="1"/>
          <p:nvPr/>
        </p:nvSpPr>
        <p:spPr>
          <a:xfrm>
            <a:off x="2677282" y="5321087"/>
            <a:ext cx="2937749" cy="461665"/>
          </a:xfrm>
          <a:prstGeom prst="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a:latin typeface="Times New Roman" pitchFamily="18" charset="0"/>
                <a:cs typeface="Times New Roman" pitchFamily="18" charset="0"/>
              </a:rPr>
              <a:t>Negative association</a:t>
            </a:r>
          </a:p>
        </p:txBody>
      </p:sp>
      <p:sp>
        <p:nvSpPr>
          <p:cNvPr id="23" name="Down Arrow Callout 22"/>
          <p:cNvSpPr/>
          <p:nvPr/>
        </p:nvSpPr>
        <p:spPr>
          <a:xfrm>
            <a:off x="4835340" y="1973760"/>
            <a:ext cx="2431240" cy="1101089"/>
          </a:xfrm>
          <a:prstGeom prst="downArrowCallout">
            <a:avLst>
              <a:gd name="adj1" fmla="val 1778"/>
              <a:gd name="adj2" fmla="val 0"/>
              <a:gd name="adj3" fmla="val 25000"/>
              <a:gd name="adj4" fmla="val 64977"/>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tx1"/>
                </a:solidFill>
                <a:latin typeface="Times New Roman" pitchFamily="18" charset="0"/>
                <a:cs typeface="Times New Roman" pitchFamily="18" charset="0"/>
              </a:rPr>
              <a:t>No linear </a:t>
            </a:r>
          </a:p>
          <a:p>
            <a:pPr algn="ctr"/>
            <a:r>
              <a:rPr lang="en-US" sz="2400" dirty="0">
                <a:solidFill>
                  <a:schemeClr val="tx1"/>
                </a:solidFill>
                <a:latin typeface="Times New Roman" pitchFamily="18" charset="0"/>
                <a:cs typeface="Times New Roman" pitchFamily="18" charset="0"/>
              </a:rPr>
              <a:t>relationship</a:t>
            </a:r>
          </a:p>
        </p:txBody>
      </p:sp>
      <p:sp>
        <p:nvSpPr>
          <p:cNvPr id="24" name="Line Callout 2 23"/>
          <p:cNvSpPr/>
          <p:nvPr/>
        </p:nvSpPr>
        <p:spPr>
          <a:xfrm>
            <a:off x="10274909" y="3861619"/>
            <a:ext cx="1519525" cy="457200"/>
          </a:xfrm>
          <a:prstGeom prst="borderCallout2">
            <a:avLst>
              <a:gd name="adj1" fmla="val 18750"/>
              <a:gd name="adj2" fmla="val -8333"/>
              <a:gd name="adj3" fmla="val 18750"/>
              <a:gd name="adj4" fmla="val -16667"/>
              <a:gd name="adj5" fmla="val 114910"/>
              <a:gd name="adj6" fmla="val -35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itchFamily="18" charset="0"/>
                <a:cs typeface="Times New Roman" pitchFamily="18" charset="0"/>
              </a:rPr>
              <a:t>perfect</a:t>
            </a:r>
          </a:p>
        </p:txBody>
      </p:sp>
      <p:sp>
        <p:nvSpPr>
          <p:cNvPr id="25" name="Line Callout 2 24"/>
          <p:cNvSpPr/>
          <p:nvPr/>
        </p:nvSpPr>
        <p:spPr>
          <a:xfrm flipH="1">
            <a:off x="318051" y="3829487"/>
            <a:ext cx="1519525" cy="457200"/>
          </a:xfrm>
          <a:prstGeom prst="borderCallout2">
            <a:avLst>
              <a:gd name="adj1" fmla="val 18750"/>
              <a:gd name="adj2" fmla="val -8333"/>
              <a:gd name="adj3" fmla="val 18750"/>
              <a:gd name="adj4" fmla="val -16667"/>
              <a:gd name="adj5" fmla="val 114910"/>
              <a:gd name="adj6" fmla="val -35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itchFamily="18" charset="0"/>
                <a:cs typeface="Times New Roman" pitchFamily="18" charset="0"/>
              </a:rPr>
              <a:t>perfect</a:t>
            </a:r>
          </a:p>
        </p:txBody>
      </p:sp>
      <p:pic>
        <p:nvPicPr>
          <p:cNvPr id="28" name="Picture 27" descr="78b35cafcd5afa31bafbe18107f17984.jpg"/>
          <p:cNvPicPr preferRelativeResize="0">
            <a:picLocks/>
          </p:cNvPicPr>
          <p:nvPr/>
        </p:nvPicPr>
        <p:blipFill rotWithShape="1">
          <a:blip r:embed="rId3"/>
          <a:srcRect l="8270" t="7575" r="57644" b="69728"/>
          <a:stretch/>
        </p:blipFill>
        <p:spPr>
          <a:xfrm>
            <a:off x="8720334" y="2973843"/>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78b35cafcd5afa31bafbe18107f17984.jpg"/>
          <p:cNvPicPr preferRelativeResize="0">
            <a:picLocks/>
          </p:cNvPicPr>
          <p:nvPr/>
        </p:nvPicPr>
        <p:blipFill rotWithShape="1">
          <a:blip r:embed="rId3"/>
          <a:srcRect l="59064" t="6970" r="6516" b="70030"/>
          <a:stretch/>
        </p:blipFill>
        <p:spPr>
          <a:xfrm>
            <a:off x="2554405" y="2980230"/>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descr="78b35cafcd5afa31bafbe18107f17984.jpg"/>
          <p:cNvPicPr preferRelativeResize="0">
            <a:picLocks/>
          </p:cNvPicPr>
          <p:nvPr/>
        </p:nvPicPr>
        <p:blipFill rotWithShape="1">
          <a:blip r:embed="rId3"/>
          <a:srcRect l="8187" t="38141" r="58062" b="39464"/>
          <a:stretch/>
        </p:blipFill>
        <p:spPr>
          <a:xfrm>
            <a:off x="6223742" y="2974953"/>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descr="78b35cafcd5afa31bafbe18107f17984.jpg"/>
          <p:cNvPicPr preferRelativeResize="0">
            <a:picLocks/>
          </p:cNvPicPr>
          <p:nvPr/>
        </p:nvPicPr>
        <p:blipFill rotWithShape="1">
          <a:blip r:embed="rId3"/>
          <a:srcRect l="58396" t="70220" r="7853" b="7083"/>
          <a:stretch/>
        </p:blipFill>
        <p:spPr>
          <a:xfrm>
            <a:off x="4959534" y="2987512"/>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78b35cafcd5afa31bafbe18107f17984.jpg"/>
          <p:cNvPicPr preferRelativeResize="0">
            <a:picLocks/>
          </p:cNvPicPr>
          <p:nvPr/>
        </p:nvPicPr>
        <p:blipFill rotWithShape="1">
          <a:blip r:embed="rId3"/>
          <a:srcRect l="7268" t="70522" r="58647" b="7084"/>
          <a:stretch/>
        </p:blipFill>
        <p:spPr>
          <a:xfrm>
            <a:off x="5563038" y="823518"/>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descr="78b35cafcd5afa31bafbe18107f17984.jpg"/>
          <p:cNvPicPr preferRelativeResize="0">
            <a:picLocks/>
          </p:cNvPicPr>
          <p:nvPr/>
        </p:nvPicPr>
        <p:blipFill rotWithShape="1">
          <a:blip r:embed="rId3"/>
          <a:srcRect l="59064" t="37536" r="7519" b="39162"/>
          <a:stretch/>
        </p:blipFill>
        <p:spPr>
          <a:xfrm flipV="1">
            <a:off x="7456126" y="2987512"/>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descr="78b35cafcd5afa31bafbe18107f17984.jpg"/>
          <p:cNvPicPr preferRelativeResize="0">
            <a:picLocks/>
          </p:cNvPicPr>
          <p:nvPr/>
        </p:nvPicPr>
        <p:blipFill rotWithShape="1">
          <a:blip r:embed="rId3"/>
          <a:srcRect l="59064" t="37536" r="7519" b="39162"/>
          <a:stretch/>
        </p:blipFill>
        <p:spPr>
          <a:xfrm>
            <a:off x="3749391" y="2980230"/>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7" name="Group 36"/>
          <p:cNvGrpSpPr/>
          <p:nvPr/>
        </p:nvGrpSpPr>
        <p:grpSpPr>
          <a:xfrm flipV="1">
            <a:off x="10577471" y="2693204"/>
            <a:ext cx="914400" cy="914400"/>
            <a:chOff x="10379244" y="4235012"/>
            <a:chExt cx="914400" cy="914400"/>
          </a:xfrm>
        </p:grpSpPr>
        <p:pic>
          <p:nvPicPr>
            <p:cNvPr id="38" name="Picture 37" descr="78b35cafcd5afa31bafbe18107f17984.jpg"/>
            <p:cNvPicPr preferRelativeResize="0">
              <a:picLocks/>
            </p:cNvPicPr>
            <p:nvPr/>
          </p:nvPicPr>
          <p:blipFill rotWithShape="1">
            <a:blip r:embed="rId3"/>
            <a:srcRect l="7268" t="70522" r="58647" b="7084"/>
            <a:stretch/>
          </p:blipFill>
          <p:spPr>
            <a:xfrm>
              <a:off x="10379244" y="4235012"/>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p:cNvPicPr preferRelativeResize="0">
              <a:picLocks/>
            </p:cNvPicPr>
            <p:nvPr/>
          </p:nvPicPr>
          <p:blipFill rotWithShape="1">
            <a:blip r:embed="rId4"/>
            <a:srcRect l="18717" t="8356" r="31599" b="25072"/>
            <a:stretch/>
          </p:blipFill>
          <p:spPr>
            <a:xfrm flipV="1">
              <a:off x="10379244" y="4235012"/>
              <a:ext cx="914400" cy="914400"/>
            </a:xfrm>
            <a:prstGeom prst="rect">
              <a:avLst/>
            </a:prstGeom>
            <a:solidFill>
              <a:schemeClr val="bg1"/>
            </a:solidFill>
          </p:spPr>
        </p:pic>
      </p:grpSp>
      <p:grpSp>
        <p:nvGrpSpPr>
          <p:cNvPr id="40" name="Group 39"/>
          <p:cNvGrpSpPr/>
          <p:nvPr/>
        </p:nvGrpSpPr>
        <p:grpSpPr>
          <a:xfrm>
            <a:off x="604733" y="2693204"/>
            <a:ext cx="914400" cy="914400"/>
            <a:chOff x="10379244" y="4235012"/>
            <a:chExt cx="914400" cy="914400"/>
          </a:xfrm>
        </p:grpSpPr>
        <p:pic>
          <p:nvPicPr>
            <p:cNvPr id="41" name="Picture 40" descr="78b35cafcd5afa31bafbe18107f17984.jpg"/>
            <p:cNvPicPr preferRelativeResize="0">
              <a:picLocks/>
            </p:cNvPicPr>
            <p:nvPr/>
          </p:nvPicPr>
          <p:blipFill rotWithShape="1">
            <a:blip r:embed="rId3"/>
            <a:srcRect l="7268" t="70522" r="58647" b="7084"/>
            <a:stretch/>
          </p:blipFill>
          <p:spPr>
            <a:xfrm>
              <a:off x="10379244" y="4235012"/>
              <a:ext cx="914400" cy="914400"/>
            </a:xfrm>
            <a:prstGeom prst="rect">
              <a:avLst/>
            </a:prstGeom>
            <a:solidFill>
              <a:srgbClr val="FFFFFF">
                <a:shade val="85000"/>
              </a:srgbClr>
            </a:solidFill>
            <a:ln w="190500" cap="sq">
              <a:solidFill>
                <a:srgbClr val="FFFFFF"/>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p:cNvPicPr preferRelativeResize="0">
              <a:picLocks/>
            </p:cNvPicPr>
            <p:nvPr/>
          </p:nvPicPr>
          <p:blipFill rotWithShape="1">
            <a:blip r:embed="rId4"/>
            <a:srcRect l="18717" t="8356" r="31599" b="25072"/>
            <a:stretch/>
          </p:blipFill>
          <p:spPr>
            <a:xfrm flipV="1">
              <a:off x="10379244" y="4235012"/>
              <a:ext cx="914400" cy="914400"/>
            </a:xfrm>
            <a:prstGeom prst="rect">
              <a:avLst/>
            </a:prstGeom>
            <a:solidFill>
              <a:schemeClr val="bg1"/>
            </a:solidFill>
          </p:spPr>
        </p:pic>
      </p:grpSp>
      <p:sp>
        <p:nvSpPr>
          <p:cNvPr id="22" name="TextBox 21"/>
          <p:cNvSpPr txBox="1"/>
          <p:nvPr/>
        </p:nvSpPr>
        <p:spPr>
          <a:xfrm>
            <a:off x="1660244" y="6484304"/>
            <a:ext cx="5070683" cy="369332"/>
          </a:xfrm>
          <a:prstGeom prst="rect">
            <a:avLst/>
          </a:prstGeom>
          <a:noFill/>
        </p:spPr>
        <p:txBody>
          <a:bodyPr wrap="none" rtlCol="0">
            <a:spAutoFit/>
          </a:bodyPr>
          <a:lstStyle/>
          <a:p>
            <a:r>
              <a:rPr lang="en-US" dirty="0">
                <a:solidFill>
                  <a:srgbClr val="FF0000"/>
                </a:solidFill>
              </a:rPr>
              <a:t>Warning: Actual cut-off points don’t exist in real life.</a:t>
            </a:r>
          </a:p>
        </p:txBody>
      </p:sp>
      <p:sp>
        <p:nvSpPr>
          <p:cNvPr id="43" name="TextBox 42"/>
          <p:cNvSpPr txBox="1"/>
          <p:nvPr/>
        </p:nvSpPr>
        <p:spPr>
          <a:xfrm>
            <a:off x="331518" y="439698"/>
            <a:ext cx="35052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Arial" panose="020B0604020202020204" pitchFamily="34" charset="0"/>
                <a:cs typeface="Arial" panose="020B0604020202020204" pitchFamily="34" charset="0"/>
              </a:rPr>
              <a:t>Degrees of association</a:t>
            </a:r>
          </a:p>
        </p:txBody>
      </p:sp>
      <p:sp>
        <p:nvSpPr>
          <p:cNvPr id="26" name="TextBox 25"/>
          <p:cNvSpPr txBox="1"/>
          <p:nvPr/>
        </p:nvSpPr>
        <p:spPr>
          <a:xfrm>
            <a:off x="-19154" y="4450062"/>
            <a:ext cx="11768543" cy="1938992"/>
          </a:xfrm>
          <a:prstGeom prst="rect">
            <a:avLst/>
          </a:prstGeom>
          <a:noFill/>
        </p:spPr>
        <p:txBody>
          <a:bodyPr wrap="none" rtlCol="0">
            <a:spAutoFit/>
          </a:bodyPr>
          <a:lstStyle/>
          <a:p>
            <a:r>
              <a:rPr lang="en-US" sz="3000" dirty="0">
                <a:solidFill>
                  <a:schemeClr val="accent2">
                    <a:lumMod val="75000"/>
                  </a:schemeClr>
                </a:solidFill>
              </a:rPr>
              <a:t>Based on </a:t>
            </a:r>
          </a:p>
          <a:p>
            <a:r>
              <a:rPr lang="en-US" sz="3000" dirty="0">
                <a:solidFill>
                  <a:schemeClr val="accent2">
                    <a:lumMod val="75000"/>
                  </a:schemeClr>
                </a:solidFill>
              </a:rPr>
              <a:t>where is </a:t>
            </a:r>
          </a:p>
          <a:p>
            <a:r>
              <a:rPr lang="en-US" sz="3000" dirty="0">
                <a:solidFill>
                  <a:schemeClr val="accent2">
                    <a:lumMod val="75000"/>
                  </a:schemeClr>
                </a:solidFill>
              </a:rPr>
              <a:t>the value </a:t>
            </a:r>
          </a:p>
          <a:p>
            <a:r>
              <a:rPr lang="en-US" sz="3000" dirty="0">
                <a:solidFill>
                  <a:schemeClr val="accent2">
                    <a:lumMod val="75000"/>
                  </a:schemeClr>
                </a:solidFill>
              </a:rPr>
              <a:t>of r, we can determine the </a:t>
            </a:r>
            <a:r>
              <a:rPr lang="en-US" sz="3000" u="sng" dirty="0">
                <a:solidFill>
                  <a:schemeClr val="accent2">
                    <a:lumMod val="75000"/>
                  </a:schemeClr>
                </a:solidFill>
              </a:rPr>
              <a:t>strength</a:t>
            </a:r>
            <a:r>
              <a:rPr lang="en-US" sz="3000" dirty="0">
                <a:solidFill>
                  <a:schemeClr val="accent2">
                    <a:lumMod val="75000"/>
                  </a:schemeClr>
                </a:solidFill>
              </a:rPr>
              <a:t> and </a:t>
            </a:r>
            <a:r>
              <a:rPr lang="en-US" sz="3000" u="sng" dirty="0">
                <a:solidFill>
                  <a:schemeClr val="accent2">
                    <a:lumMod val="75000"/>
                  </a:schemeClr>
                </a:solidFill>
              </a:rPr>
              <a:t>direction</a:t>
            </a:r>
            <a:r>
              <a:rPr lang="en-US" sz="3000" dirty="0">
                <a:solidFill>
                  <a:schemeClr val="accent2">
                    <a:lumMod val="75000"/>
                  </a:schemeClr>
                </a:solidFill>
              </a:rPr>
              <a:t> of the linear relationship.</a:t>
            </a:r>
          </a:p>
        </p:txBody>
      </p:sp>
      <p:sp>
        <p:nvSpPr>
          <p:cNvPr id="27" name="Right Arrow 26"/>
          <p:cNvSpPr/>
          <p:nvPr/>
        </p:nvSpPr>
        <p:spPr>
          <a:xfrm>
            <a:off x="1519133" y="4565509"/>
            <a:ext cx="488251" cy="4332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5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outVertical)">
                                      <p:cBhvr>
                                        <p:cTn id="59" dur="500"/>
                                        <p:tgtEl>
                                          <p:spTgt spid="19"/>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outVertical)">
                                      <p:cBhvr>
                                        <p:cTn id="67" dur="500"/>
                                        <p:tgtEl>
                                          <p:spTgt spid="18"/>
                                        </p:tgtEl>
                                      </p:cBhvr>
                                    </p:animEffec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2" grpId="0"/>
      <p:bldP spid="26"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1979" y="573386"/>
            <a:ext cx="1414671"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solidFill>
                  <a:schemeClr val="tx1"/>
                </a:solidFill>
                <a:latin typeface="Times New Roman" pitchFamily="18" charset="0"/>
                <a:cs typeface="Times New Roman" pitchFamily="18" charset="0"/>
              </a:rPr>
              <a:t>Example:</a:t>
            </a:r>
          </a:p>
        </p:txBody>
      </p:sp>
      <p:graphicFrame>
        <p:nvGraphicFramePr>
          <p:cNvPr id="81922" name="Object 2"/>
          <p:cNvGraphicFramePr>
            <a:graphicFrameLocks noChangeAspect="1"/>
          </p:cNvGraphicFramePr>
          <p:nvPr>
            <p:extLst>
              <p:ext uri="{D42A27DB-BD31-4B8C-83A1-F6EECF244321}">
                <p14:modId xmlns:p14="http://schemas.microsoft.com/office/powerpoint/2010/main" val="3871629327"/>
              </p:ext>
            </p:extLst>
          </p:nvPr>
        </p:nvGraphicFramePr>
        <p:xfrm>
          <a:off x="1699314" y="2236786"/>
          <a:ext cx="1420710" cy="396524"/>
        </p:xfrm>
        <a:graphic>
          <a:graphicData uri="http://schemas.openxmlformats.org/presentationml/2006/ole">
            <mc:AlternateContent xmlns:mc="http://schemas.openxmlformats.org/markup-compatibility/2006">
              <mc:Choice xmlns:v="urn:schemas-microsoft-com:vml" Requires="v">
                <p:oleObj name="Equation" r:id="rId2" imgW="622080" imgH="177480" progId="Equation.3">
                  <p:embed/>
                </p:oleObj>
              </mc:Choice>
              <mc:Fallback>
                <p:oleObj name="Equation" r:id="rId2" imgW="622080" imgH="1774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314" y="2236786"/>
                        <a:ext cx="1420710" cy="396524"/>
                      </a:xfrm>
                      <a:prstGeom prst="rect">
                        <a:avLst/>
                      </a:prstGeom>
                      <a:noFill/>
                    </p:spPr>
                  </p:pic>
                </p:oleObj>
              </mc:Fallback>
            </mc:AlternateContent>
          </a:graphicData>
        </a:graphic>
      </p:graphicFrame>
      <p:sp>
        <p:nvSpPr>
          <p:cNvPr id="5" name="TextBox 4"/>
          <p:cNvSpPr txBox="1"/>
          <p:nvPr/>
        </p:nvSpPr>
        <p:spPr>
          <a:xfrm>
            <a:off x="3947254" y="4090247"/>
            <a:ext cx="6745357"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a:latin typeface="Times New Roman" pitchFamily="18" charset="0"/>
                <a:cs typeface="Times New Roman" pitchFamily="18" charset="0"/>
              </a:rPr>
              <a:t>Negative association </a:t>
            </a:r>
          </a:p>
          <a:p>
            <a:pPr algn="ctr"/>
            <a:r>
              <a:rPr lang="en-US" sz="2400" dirty="0">
                <a:latin typeface="Times New Roman" pitchFamily="18" charset="0"/>
                <a:cs typeface="Times New Roman" pitchFamily="18" charset="0"/>
              </a:rPr>
              <a:t>Strong linear relationship</a:t>
            </a:r>
          </a:p>
        </p:txBody>
      </p:sp>
      <p:sp>
        <p:nvSpPr>
          <p:cNvPr id="6" name="TextBox 5"/>
          <p:cNvSpPr txBox="1"/>
          <p:nvPr/>
        </p:nvSpPr>
        <p:spPr>
          <a:xfrm>
            <a:off x="1271309" y="5725317"/>
            <a:ext cx="498613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b="1" dirty="0">
                <a:solidFill>
                  <a:schemeClr val="tx1"/>
                </a:solidFill>
                <a:latin typeface="Times New Roman" pitchFamily="18" charset="0"/>
                <a:cs typeface="Times New Roman" pitchFamily="18" charset="0"/>
              </a:rPr>
              <a:t>Warning: </a:t>
            </a:r>
            <a:r>
              <a:rPr lang="en-US" sz="2400" dirty="0">
                <a:solidFill>
                  <a:schemeClr val="tx1"/>
                </a:solidFill>
                <a:latin typeface="Times New Roman" pitchFamily="18" charset="0"/>
                <a:cs typeface="Times New Roman" pitchFamily="18" charset="0"/>
              </a:rPr>
              <a:t>Correlation vs. Causation</a:t>
            </a:r>
          </a:p>
        </p:txBody>
      </p:sp>
      <p:pic>
        <p:nvPicPr>
          <p:cNvPr id="3" name="Picture 2"/>
          <p:cNvPicPr>
            <a:picLocks noChangeAspect="1"/>
          </p:cNvPicPr>
          <p:nvPr/>
        </p:nvPicPr>
        <p:blipFill>
          <a:blip r:embed="rId4"/>
          <a:stretch>
            <a:fillRect/>
          </a:stretch>
        </p:blipFill>
        <p:spPr>
          <a:xfrm>
            <a:off x="4895134" y="785361"/>
            <a:ext cx="5193248" cy="2902850"/>
          </a:xfrm>
          <a:prstGeom prst="rect">
            <a:avLst/>
          </a:prstGeom>
        </p:spPr>
      </p:pic>
      <p:pic>
        <p:nvPicPr>
          <p:cNvPr id="4" name="Picture 3">
            <a:extLst>
              <a:ext uri="{FF2B5EF4-FFF2-40B4-BE49-F238E27FC236}">
                <a16:creationId xmlns:a16="http://schemas.microsoft.com/office/drawing/2014/main" id="{92BDA83E-80C9-4289-A1E7-D68427BE542C}"/>
              </a:ext>
            </a:extLst>
          </p:cNvPr>
          <p:cNvPicPr>
            <a:picLocks noChangeAspect="1"/>
          </p:cNvPicPr>
          <p:nvPr/>
        </p:nvPicPr>
        <p:blipFill>
          <a:blip r:embed="rId5"/>
          <a:stretch>
            <a:fillRect/>
          </a:stretch>
        </p:blipFill>
        <p:spPr>
          <a:xfrm>
            <a:off x="317159" y="2880636"/>
            <a:ext cx="3630095" cy="2688109"/>
          </a:xfrm>
          <a:prstGeom prst="rect">
            <a:avLst/>
          </a:prstGeom>
        </p:spPr>
      </p:pic>
    </p:spTree>
    <p:extLst>
      <p:ext uri="{BB962C8B-B14F-4D97-AF65-F5344CB8AC3E}">
        <p14:creationId xmlns:p14="http://schemas.microsoft.com/office/powerpoint/2010/main" val="60181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B70F13CD-75F3-456C-B50F-CE57D64F0844}"/>
                  </a:ext>
                </a:extLst>
              </p:cNvPr>
              <p:cNvGraphicFramePr>
                <a:graphicFrameLocks noGrp="1"/>
              </p:cNvGraphicFramePr>
              <p:nvPr>
                <p:extLst>
                  <p:ext uri="{D42A27DB-BD31-4B8C-83A1-F6EECF244321}">
                    <p14:modId xmlns:p14="http://schemas.microsoft.com/office/powerpoint/2010/main" val="3363979547"/>
                  </p:ext>
                </p:extLst>
              </p:nvPr>
            </p:nvGraphicFramePr>
            <p:xfrm>
              <a:off x="457199" y="1153421"/>
              <a:ext cx="6829424" cy="5189409"/>
            </p:xfrm>
            <a:graphic>
              <a:graphicData uri="http://schemas.openxmlformats.org/drawingml/2006/table">
                <a:tbl>
                  <a:tblPr firstRow="1" bandRow="1">
                    <a:tableStyleId>{E8B1032C-EA38-4F05-BA0D-38AFFFC7BED3}</a:tableStyleId>
                  </a:tblPr>
                  <a:tblGrid>
                    <a:gridCol w="1058080">
                      <a:extLst>
                        <a:ext uri="{9D8B030D-6E8A-4147-A177-3AD203B41FA5}">
                          <a16:colId xmlns:a16="http://schemas.microsoft.com/office/drawing/2014/main" val="20000"/>
                        </a:ext>
                      </a:extLst>
                    </a:gridCol>
                    <a:gridCol w="1442836">
                      <a:extLst>
                        <a:ext uri="{9D8B030D-6E8A-4147-A177-3AD203B41FA5}">
                          <a16:colId xmlns:a16="http://schemas.microsoft.com/office/drawing/2014/main" val="20001"/>
                        </a:ext>
                      </a:extLst>
                    </a:gridCol>
                    <a:gridCol w="1442836">
                      <a:extLst>
                        <a:ext uri="{9D8B030D-6E8A-4147-A177-3AD203B41FA5}">
                          <a16:colId xmlns:a16="http://schemas.microsoft.com/office/drawing/2014/main" val="1502122417"/>
                        </a:ext>
                      </a:extLst>
                    </a:gridCol>
                    <a:gridCol w="1442836">
                      <a:extLst>
                        <a:ext uri="{9D8B030D-6E8A-4147-A177-3AD203B41FA5}">
                          <a16:colId xmlns:a16="http://schemas.microsoft.com/office/drawing/2014/main" val="853729865"/>
                        </a:ext>
                      </a:extLst>
                    </a:gridCol>
                    <a:gridCol w="1442836">
                      <a:extLst>
                        <a:ext uri="{9D8B030D-6E8A-4147-A177-3AD203B41FA5}">
                          <a16:colId xmlns:a16="http://schemas.microsoft.com/office/drawing/2014/main" val="3271130960"/>
                        </a:ext>
                      </a:extLst>
                    </a:gridCol>
                  </a:tblGrid>
                  <a:tr h="537677">
                    <a:tc>
                      <a:txBody>
                        <a:bodyPr/>
                        <a:lstStyle/>
                        <a:p>
                          <a:pPr algn="ctr"/>
                          <a14:m>
                            <m:oMathPara xmlns:m="http://schemas.openxmlformats.org/officeDocument/2006/math">
                              <m:oMathParaPr>
                                <m:jc m:val="centerGroup"/>
                              </m:oMathParaPr>
                              <m:oMath xmlns:m="http://schemas.openxmlformats.org/officeDocument/2006/math">
                                <m:r>
                                  <a:rPr lang="en-US" sz="2400" b="1" i="1" dirty="0" smtClean="0">
                                    <a:latin typeface="Cambria Math" panose="02040503050406030204" pitchFamily="18" charset="0"/>
                                    <a:cs typeface="Times New Roman" pitchFamily="18" charset="0"/>
                                  </a:rPr>
                                  <m:t>𝒙</m:t>
                                </m:r>
                              </m:oMath>
                            </m:oMathPara>
                          </a14:m>
                          <a:endParaRPr lang="en-US" sz="2400" b="1" dirty="0">
                            <a:latin typeface="Times New Roman" pitchFamily="18" charset="0"/>
                            <a:cs typeface="Times New Roman"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400" b="1" i="1" dirty="0" smtClean="0">
                                    <a:latin typeface="Cambria Math" panose="02040503050406030204" pitchFamily="18" charset="0"/>
                                  </a:rPr>
                                  <m:t>𝒚</m:t>
                                </m:r>
                              </m:oMath>
                            </m:oMathPara>
                          </a14:m>
                          <a:endParaRPr lang="en-US" sz="2400" b="1" dirty="0">
                            <a:latin typeface="Times New Roman" pitchFamily="18" charset="0"/>
                            <a:cs typeface="Times New Roman"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400" b="1" i="1" dirty="0" smtClean="0">
                                        <a:latin typeface="Cambria Math" panose="02040503050406030204" pitchFamily="18" charset="0"/>
                                        <a:cs typeface="Times New Roman" pitchFamily="18" charset="0"/>
                                      </a:rPr>
                                    </m:ctrlPr>
                                  </m:fPr>
                                  <m:num>
                                    <m:r>
                                      <a:rPr lang="en-US" sz="2400" b="1" i="1" dirty="0" smtClean="0">
                                        <a:latin typeface="Cambria Math" panose="02040503050406030204" pitchFamily="18" charset="0"/>
                                        <a:cs typeface="Times New Roman" pitchFamily="18" charset="0"/>
                                      </a:rPr>
                                      <m:t>𝒙</m:t>
                                    </m:r>
                                    <m:r>
                                      <a:rPr lang="en-US" sz="2400" b="1" i="1" dirty="0" smtClean="0">
                                        <a:latin typeface="Cambria Math" panose="02040503050406030204" pitchFamily="18" charset="0"/>
                                        <a:cs typeface="Times New Roman" pitchFamily="18" charset="0"/>
                                      </a:rPr>
                                      <m:t>−</m:t>
                                    </m:r>
                                    <m:acc>
                                      <m:accPr>
                                        <m:chr m:val="̅"/>
                                        <m:ctrlPr>
                                          <a:rPr lang="en-US" sz="2400" b="1" i="1" dirty="0" smtClean="0">
                                            <a:latin typeface="Cambria Math" panose="02040503050406030204" pitchFamily="18" charset="0"/>
                                            <a:cs typeface="Times New Roman" pitchFamily="18" charset="0"/>
                                          </a:rPr>
                                        </m:ctrlPr>
                                      </m:accPr>
                                      <m:e>
                                        <m:r>
                                          <a:rPr lang="en-US" sz="2400" b="1" i="1" dirty="0" smtClean="0">
                                            <a:latin typeface="Cambria Math" panose="02040503050406030204" pitchFamily="18" charset="0"/>
                                            <a:cs typeface="Times New Roman" pitchFamily="18" charset="0"/>
                                          </a:rPr>
                                          <m:t>𝒙</m:t>
                                        </m:r>
                                      </m:e>
                                    </m:acc>
                                  </m:num>
                                  <m:den>
                                    <m:sSub>
                                      <m:sSubPr>
                                        <m:ctrlPr>
                                          <a:rPr lang="en-US" sz="2400" b="1" i="1" dirty="0" smtClean="0">
                                            <a:latin typeface="Cambria Math" panose="02040503050406030204" pitchFamily="18" charset="0"/>
                                            <a:cs typeface="Times New Roman" pitchFamily="18" charset="0"/>
                                          </a:rPr>
                                        </m:ctrlPr>
                                      </m:sSubPr>
                                      <m:e>
                                        <m:r>
                                          <a:rPr lang="en-US" sz="2400" b="1" i="1" dirty="0" smtClean="0">
                                            <a:latin typeface="Cambria Math" panose="02040503050406030204" pitchFamily="18" charset="0"/>
                                            <a:cs typeface="Times New Roman" pitchFamily="18" charset="0"/>
                                          </a:rPr>
                                          <m:t>𝒔</m:t>
                                        </m:r>
                                      </m:e>
                                      <m:sub>
                                        <m:r>
                                          <a:rPr lang="en-US" sz="2400" b="1" i="1" dirty="0" smtClean="0">
                                            <a:latin typeface="Cambria Math" panose="02040503050406030204" pitchFamily="18" charset="0"/>
                                            <a:cs typeface="Times New Roman" pitchFamily="18" charset="0"/>
                                          </a:rPr>
                                          <m:t>𝒙</m:t>
                                        </m:r>
                                      </m:sub>
                                    </m:sSub>
                                  </m:den>
                                </m:f>
                              </m:oMath>
                            </m:oMathPara>
                          </a14:m>
                          <a:endParaRPr lang="en-US" sz="2400" b="1" dirty="0">
                            <a:latin typeface="Times New Roman" pitchFamily="18" charset="0"/>
                            <a:cs typeface="Times New Roman"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2400" b="1" i="1" dirty="0" smtClean="0">
                                        <a:latin typeface="Cambria Math" panose="02040503050406030204" pitchFamily="18" charset="0"/>
                                        <a:cs typeface="Times New Roman" pitchFamily="18" charset="0"/>
                                      </a:rPr>
                                    </m:ctrlPr>
                                  </m:fPr>
                                  <m:num>
                                    <m:r>
                                      <a:rPr lang="en-US" sz="2400" b="1" i="1" dirty="0" smtClean="0">
                                        <a:latin typeface="Cambria Math" panose="02040503050406030204" pitchFamily="18" charset="0"/>
                                        <a:cs typeface="Times New Roman" pitchFamily="18" charset="0"/>
                                      </a:rPr>
                                      <m:t>𝒚</m:t>
                                    </m:r>
                                    <m:r>
                                      <a:rPr lang="en-US" sz="2400" b="1" i="1" dirty="0" smtClean="0">
                                        <a:latin typeface="Cambria Math" panose="02040503050406030204" pitchFamily="18" charset="0"/>
                                        <a:cs typeface="Times New Roman" pitchFamily="18" charset="0"/>
                                      </a:rPr>
                                      <m:t>−</m:t>
                                    </m:r>
                                    <m:acc>
                                      <m:accPr>
                                        <m:chr m:val="̅"/>
                                        <m:ctrlPr>
                                          <a:rPr lang="en-US" sz="2400" b="1" i="1" dirty="0" smtClean="0">
                                            <a:latin typeface="Cambria Math" panose="02040503050406030204" pitchFamily="18" charset="0"/>
                                            <a:cs typeface="Times New Roman" pitchFamily="18" charset="0"/>
                                          </a:rPr>
                                        </m:ctrlPr>
                                      </m:accPr>
                                      <m:e>
                                        <m:r>
                                          <a:rPr lang="en-US" sz="2400" b="1" i="1" dirty="0" smtClean="0">
                                            <a:latin typeface="Cambria Math" panose="02040503050406030204" pitchFamily="18" charset="0"/>
                                            <a:cs typeface="Times New Roman" pitchFamily="18" charset="0"/>
                                          </a:rPr>
                                          <m:t>𝒚</m:t>
                                        </m:r>
                                      </m:e>
                                    </m:acc>
                                  </m:num>
                                  <m:den>
                                    <m:sSub>
                                      <m:sSubPr>
                                        <m:ctrlPr>
                                          <a:rPr lang="en-US" sz="2400" b="1" i="1" dirty="0" smtClean="0">
                                            <a:latin typeface="Cambria Math" panose="02040503050406030204" pitchFamily="18" charset="0"/>
                                            <a:cs typeface="Times New Roman" pitchFamily="18" charset="0"/>
                                          </a:rPr>
                                        </m:ctrlPr>
                                      </m:sSubPr>
                                      <m:e>
                                        <m:r>
                                          <a:rPr lang="en-US" sz="2400" b="1" i="1" dirty="0" smtClean="0">
                                            <a:latin typeface="Cambria Math" panose="02040503050406030204" pitchFamily="18" charset="0"/>
                                            <a:cs typeface="Times New Roman" pitchFamily="18" charset="0"/>
                                          </a:rPr>
                                          <m:t>𝒔</m:t>
                                        </m:r>
                                      </m:e>
                                      <m:sub>
                                        <m:r>
                                          <a:rPr lang="en-US" sz="2400" b="1" i="1" dirty="0" smtClean="0">
                                            <a:latin typeface="Cambria Math" panose="02040503050406030204" pitchFamily="18" charset="0"/>
                                            <a:cs typeface="Times New Roman" pitchFamily="18" charset="0"/>
                                          </a:rPr>
                                          <m:t>𝒚</m:t>
                                        </m:r>
                                      </m:sub>
                                    </m:sSub>
                                  </m:den>
                                </m:f>
                              </m:oMath>
                            </m:oMathPara>
                          </a14:m>
                          <a:endParaRPr lang="en-US" sz="2400" dirty="0">
                            <a:latin typeface="Times New Roman" pitchFamily="18" charset="0"/>
                            <a:cs typeface="Times New Roman" pitchFamily="18" charset="0"/>
                          </a:endParaRPr>
                        </a:p>
                      </a:txBody>
                      <a:tcPr/>
                    </a:tc>
                    <a:tc>
                      <a:txBody>
                        <a:bodyPr/>
                        <a:lstStyle/>
                        <a:p>
                          <a:pPr algn="ctr"/>
                          <a14:m>
                            <m:oMath xmlns:m="http://schemas.openxmlformats.org/officeDocument/2006/math">
                              <m:f>
                                <m:fPr>
                                  <m:ctrlPr>
                                    <a:rPr lang="en-US" sz="2400" b="1" i="1" dirty="0" smtClean="0">
                                      <a:latin typeface="Cambria Math" panose="02040503050406030204" pitchFamily="18" charset="0"/>
                                      <a:cs typeface="Times New Roman" pitchFamily="18" charset="0"/>
                                    </a:rPr>
                                  </m:ctrlPr>
                                </m:fPr>
                                <m:num>
                                  <m:r>
                                    <a:rPr lang="en-US" sz="2400" b="1" i="1" dirty="0" smtClean="0">
                                      <a:latin typeface="Cambria Math" panose="02040503050406030204" pitchFamily="18" charset="0"/>
                                      <a:cs typeface="Times New Roman" pitchFamily="18" charset="0"/>
                                    </a:rPr>
                                    <m:t>𝒙</m:t>
                                  </m:r>
                                  <m:r>
                                    <a:rPr lang="en-US" sz="2400" b="1" i="1" dirty="0" smtClean="0">
                                      <a:latin typeface="Cambria Math" panose="02040503050406030204" pitchFamily="18" charset="0"/>
                                      <a:cs typeface="Times New Roman" pitchFamily="18" charset="0"/>
                                    </a:rPr>
                                    <m:t>−</m:t>
                                  </m:r>
                                  <m:acc>
                                    <m:accPr>
                                      <m:chr m:val="̅"/>
                                      <m:ctrlPr>
                                        <a:rPr lang="en-US" sz="2400" b="1" i="1" dirty="0" smtClean="0">
                                          <a:latin typeface="Cambria Math" panose="02040503050406030204" pitchFamily="18" charset="0"/>
                                          <a:cs typeface="Times New Roman" pitchFamily="18" charset="0"/>
                                        </a:rPr>
                                      </m:ctrlPr>
                                    </m:accPr>
                                    <m:e>
                                      <m:r>
                                        <a:rPr lang="en-US" sz="2400" b="1" i="1" dirty="0" smtClean="0">
                                          <a:latin typeface="Cambria Math" panose="02040503050406030204" pitchFamily="18" charset="0"/>
                                          <a:cs typeface="Times New Roman" pitchFamily="18" charset="0"/>
                                        </a:rPr>
                                        <m:t>𝒙</m:t>
                                      </m:r>
                                    </m:e>
                                  </m:acc>
                                </m:num>
                                <m:den>
                                  <m:sSub>
                                    <m:sSubPr>
                                      <m:ctrlPr>
                                        <a:rPr lang="en-US" sz="2400" b="1" i="1" dirty="0" smtClean="0">
                                          <a:latin typeface="Cambria Math" panose="02040503050406030204" pitchFamily="18" charset="0"/>
                                          <a:cs typeface="Times New Roman" pitchFamily="18" charset="0"/>
                                        </a:rPr>
                                      </m:ctrlPr>
                                    </m:sSubPr>
                                    <m:e>
                                      <m:r>
                                        <a:rPr lang="en-US" sz="2400" b="1" i="1" dirty="0" smtClean="0">
                                          <a:latin typeface="Cambria Math" panose="02040503050406030204" pitchFamily="18" charset="0"/>
                                          <a:cs typeface="Times New Roman" pitchFamily="18" charset="0"/>
                                        </a:rPr>
                                        <m:t>𝒔</m:t>
                                      </m:r>
                                    </m:e>
                                    <m:sub>
                                      <m:r>
                                        <a:rPr lang="en-US" sz="2400" b="1" i="1" dirty="0" smtClean="0">
                                          <a:latin typeface="Cambria Math" panose="02040503050406030204" pitchFamily="18" charset="0"/>
                                          <a:cs typeface="Times New Roman" pitchFamily="18" charset="0"/>
                                        </a:rPr>
                                        <m:t>𝒙</m:t>
                                      </m:r>
                                    </m:sub>
                                  </m:sSub>
                                </m:den>
                              </m:f>
                              <m:r>
                                <a:rPr lang="en-US" sz="2400" b="1" i="1" dirty="0" smtClean="0">
                                  <a:latin typeface="Cambria Math" panose="02040503050406030204" pitchFamily="18" charset="0"/>
                                  <a:cs typeface="Times New Roman" pitchFamily="18" charset="0"/>
                                </a:rPr>
                                <m:t> ∗</m:t>
                              </m:r>
                            </m:oMath>
                          </a14:m>
                          <a:r>
                            <a:rPr lang="en-US" sz="2400" dirty="0">
                              <a:latin typeface="Times New Roman" pitchFamily="18" charset="0"/>
                              <a:cs typeface="Times New Roman" pitchFamily="18" charset="0"/>
                            </a:rPr>
                            <a:t> </a:t>
                          </a:r>
                          <a14:m>
                            <m:oMath xmlns:m="http://schemas.openxmlformats.org/officeDocument/2006/math">
                              <m:f>
                                <m:fPr>
                                  <m:ctrlPr>
                                    <a:rPr lang="en-US" sz="2400" b="1" i="1" dirty="0" smtClean="0">
                                      <a:latin typeface="Cambria Math" panose="02040503050406030204" pitchFamily="18" charset="0"/>
                                      <a:cs typeface="Times New Roman" pitchFamily="18" charset="0"/>
                                    </a:rPr>
                                  </m:ctrlPr>
                                </m:fPr>
                                <m:num>
                                  <m:r>
                                    <a:rPr lang="en-US" sz="2400" b="1" i="1" dirty="0" smtClean="0">
                                      <a:latin typeface="Cambria Math" panose="02040503050406030204" pitchFamily="18" charset="0"/>
                                      <a:cs typeface="Times New Roman" pitchFamily="18" charset="0"/>
                                    </a:rPr>
                                    <m:t>𝒚</m:t>
                                  </m:r>
                                  <m:r>
                                    <a:rPr lang="en-US" sz="2400" b="1" i="1" dirty="0" smtClean="0">
                                      <a:latin typeface="Cambria Math" panose="02040503050406030204" pitchFamily="18" charset="0"/>
                                      <a:cs typeface="Times New Roman" pitchFamily="18" charset="0"/>
                                    </a:rPr>
                                    <m:t>−</m:t>
                                  </m:r>
                                  <m:acc>
                                    <m:accPr>
                                      <m:chr m:val="̅"/>
                                      <m:ctrlPr>
                                        <a:rPr lang="en-US" sz="2400" b="1" i="1" dirty="0" smtClean="0">
                                          <a:latin typeface="Cambria Math" panose="02040503050406030204" pitchFamily="18" charset="0"/>
                                          <a:cs typeface="Times New Roman" pitchFamily="18" charset="0"/>
                                        </a:rPr>
                                      </m:ctrlPr>
                                    </m:accPr>
                                    <m:e>
                                      <m:r>
                                        <a:rPr lang="en-US" sz="2400" b="1" i="1" dirty="0" smtClean="0">
                                          <a:latin typeface="Cambria Math" panose="02040503050406030204" pitchFamily="18" charset="0"/>
                                          <a:cs typeface="Times New Roman" pitchFamily="18" charset="0"/>
                                        </a:rPr>
                                        <m:t>𝒚</m:t>
                                      </m:r>
                                    </m:e>
                                  </m:acc>
                                </m:num>
                                <m:den>
                                  <m:sSub>
                                    <m:sSubPr>
                                      <m:ctrlPr>
                                        <a:rPr lang="en-US" sz="2400" b="1" i="1" dirty="0" smtClean="0">
                                          <a:latin typeface="Cambria Math" panose="02040503050406030204" pitchFamily="18" charset="0"/>
                                          <a:cs typeface="Times New Roman" pitchFamily="18" charset="0"/>
                                        </a:rPr>
                                      </m:ctrlPr>
                                    </m:sSubPr>
                                    <m:e>
                                      <m:r>
                                        <a:rPr lang="en-US" sz="2400" b="1" i="1" dirty="0" smtClean="0">
                                          <a:latin typeface="Cambria Math" panose="02040503050406030204" pitchFamily="18" charset="0"/>
                                          <a:cs typeface="Times New Roman" pitchFamily="18" charset="0"/>
                                        </a:rPr>
                                        <m:t>𝒔</m:t>
                                      </m:r>
                                    </m:e>
                                    <m:sub>
                                      <m:r>
                                        <a:rPr lang="en-US" sz="2400" b="1" i="1" dirty="0" smtClean="0">
                                          <a:latin typeface="Cambria Math" panose="02040503050406030204" pitchFamily="18" charset="0"/>
                                          <a:cs typeface="Times New Roman" pitchFamily="18" charset="0"/>
                                        </a:rPr>
                                        <m:t>𝒚</m:t>
                                      </m:r>
                                    </m:sub>
                                  </m:sSub>
                                </m:den>
                              </m:f>
                            </m:oMath>
                          </a14:m>
                          <a:r>
                            <a:rPr lang="en-US" sz="2400" dirty="0">
                              <a:latin typeface="Times New Roman" pitchFamily="18" charset="0"/>
                              <a:cs typeface="Times New Roman" pitchFamily="18" charset="0"/>
                            </a:rPr>
                            <a:t> </a:t>
                          </a:r>
                        </a:p>
                      </a:txBody>
                      <a:tcPr/>
                    </a:tc>
                    <a:extLst>
                      <a:ext uri="{0D108BD9-81ED-4DB2-BD59-A6C34878D82A}">
                        <a16:rowId xmlns:a16="http://schemas.microsoft.com/office/drawing/2014/main" val="10000"/>
                      </a:ext>
                    </a:extLst>
                  </a:tr>
                  <a:tr h="537677">
                    <a:tc>
                      <a:txBody>
                        <a:bodyPr/>
                        <a:lstStyle/>
                        <a:p>
                          <a:pPr algn="ctr"/>
                          <a:r>
                            <a:rPr lang="en-US" sz="2400" b="0" dirty="0">
                              <a:latin typeface="Times New Roman" pitchFamily="18" charset="0"/>
                              <a:cs typeface="Times New Roman" pitchFamily="18" charset="0"/>
                            </a:rPr>
                            <a:t>5</a:t>
                          </a:r>
                        </a:p>
                      </a:txBody>
                      <a:tcPr/>
                    </a:tc>
                    <a:tc>
                      <a:txBody>
                        <a:bodyPr/>
                        <a:lstStyle/>
                        <a:p>
                          <a:pPr algn="ctr"/>
                          <a:r>
                            <a:rPr lang="en-US" sz="2400" strike="noStrike" dirty="0">
                              <a:latin typeface="Times New Roman" pitchFamily="18" charset="0"/>
                              <a:cs typeface="Times New Roman" pitchFamily="18" charset="0"/>
                            </a:rPr>
                            <a:t>69.2</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-1.111</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1.328</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-1.476</a:t>
                          </a:r>
                        </a:p>
                      </a:txBody>
                      <a:tcPr/>
                    </a:tc>
                    <a:extLst>
                      <a:ext uri="{0D108BD9-81ED-4DB2-BD59-A6C34878D82A}">
                        <a16:rowId xmlns:a16="http://schemas.microsoft.com/office/drawing/2014/main" val="10001"/>
                      </a:ext>
                    </a:extLst>
                  </a:tr>
                  <a:tr h="537677">
                    <a:tc>
                      <a:txBody>
                        <a:bodyPr/>
                        <a:lstStyle/>
                        <a:p>
                          <a:pPr algn="ctr"/>
                          <a:r>
                            <a:rPr lang="en-US" sz="2400" dirty="0">
                              <a:latin typeface="Times New Roman" pitchFamily="18" charset="0"/>
                              <a:cs typeface="Times New Roman" pitchFamily="18" charset="0"/>
                            </a:rPr>
                            <a:t>15</a:t>
                          </a:r>
                        </a:p>
                      </a:txBody>
                      <a:tcPr/>
                    </a:tc>
                    <a:tc>
                      <a:txBody>
                        <a:bodyPr/>
                        <a:lstStyle/>
                        <a:p>
                          <a:pPr algn="ctr"/>
                          <a:r>
                            <a:rPr lang="en-US" sz="2400" strike="noStrike" dirty="0">
                              <a:latin typeface="Times New Roman" pitchFamily="18" charset="0"/>
                              <a:cs typeface="Times New Roman" pitchFamily="18" charset="0"/>
                            </a:rPr>
                            <a:t>68.3</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-.8248</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.80224</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-.6617</a:t>
                          </a:r>
                        </a:p>
                      </a:txBody>
                      <a:tcPr/>
                    </a:tc>
                    <a:extLst>
                      <a:ext uri="{0D108BD9-81ED-4DB2-BD59-A6C34878D82A}">
                        <a16:rowId xmlns:a16="http://schemas.microsoft.com/office/drawing/2014/main" val="10002"/>
                      </a:ext>
                    </a:extLst>
                  </a:tr>
                  <a:tr h="542158">
                    <a:tc>
                      <a:txBody>
                        <a:bodyPr/>
                        <a:lstStyle/>
                        <a:p>
                          <a:pPr algn="ctr"/>
                          <a:r>
                            <a:rPr lang="en-US" sz="2400" dirty="0"/>
                            <a:t>25</a:t>
                          </a:r>
                        </a:p>
                      </a:txBody>
                      <a:tcPr marL="47625" marR="47625" marT="47625" marB="47625" anchor="ctr"/>
                    </a:tc>
                    <a:tc>
                      <a:txBody>
                        <a:bodyPr/>
                        <a:lstStyle/>
                        <a:p>
                          <a:pPr algn="ctr"/>
                          <a:r>
                            <a:rPr lang="en-US" sz="2400" strike="noStrike" dirty="0"/>
                            <a:t>67.5</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-.539</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.33427</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-.1802</a:t>
                          </a:r>
                        </a:p>
                      </a:txBody>
                      <a:tcPr marL="47625" marR="47625" marT="47625" marB="47625" anchor="ctr"/>
                    </a:tc>
                    <a:extLst>
                      <a:ext uri="{0D108BD9-81ED-4DB2-BD59-A6C34878D82A}">
                        <a16:rowId xmlns:a16="http://schemas.microsoft.com/office/drawing/2014/main" val="10003"/>
                      </a:ext>
                    </a:extLst>
                  </a:tr>
                  <a:tr h="542158">
                    <a:tc>
                      <a:txBody>
                        <a:bodyPr/>
                        <a:lstStyle/>
                        <a:p>
                          <a:pPr algn="ctr"/>
                          <a:r>
                            <a:rPr lang="en-US" sz="2400" dirty="0">
                              <a:latin typeface="Times New Roman" pitchFamily="18" charset="0"/>
                              <a:cs typeface="Times New Roman" pitchFamily="18" charset="0"/>
                            </a:rPr>
                            <a:t>35</a:t>
                          </a:r>
                        </a:p>
                      </a:txBody>
                      <a:tcPr/>
                    </a:tc>
                    <a:tc>
                      <a:txBody>
                        <a:bodyPr/>
                        <a:lstStyle/>
                        <a:p>
                          <a:pPr algn="ctr"/>
                          <a:r>
                            <a:rPr lang="en-US" sz="2400" strike="noStrike" dirty="0"/>
                            <a:t>67.1</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-.2531</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1.0028</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-.0254</a:t>
                          </a:r>
                        </a:p>
                      </a:txBody>
                      <a:tcPr marL="47625" marR="47625" marT="47625" marB="47625" anchor="ctr"/>
                    </a:tc>
                    <a:extLst>
                      <a:ext uri="{0D108BD9-81ED-4DB2-BD59-A6C34878D82A}">
                        <a16:rowId xmlns:a16="http://schemas.microsoft.com/office/drawing/2014/main" val="10004"/>
                      </a:ext>
                    </a:extLst>
                  </a:tr>
                  <a:tr h="537677">
                    <a:tc>
                      <a:txBody>
                        <a:bodyPr/>
                        <a:lstStyle/>
                        <a:p>
                          <a:pPr algn="ctr"/>
                          <a:r>
                            <a:rPr lang="en-US" sz="2400" dirty="0">
                              <a:latin typeface="Times New Roman" pitchFamily="18" charset="0"/>
                              <a:cs typeface="Times New Roman" pitchFamily="18" charset="0"/>
                            </a:rPr>
                            <a:t>50</a:t>
                          </a:r>
                        </a:p>
                      </a:txBody>
                      <a:tcPr/>
                    </a:tc>
                    <a:tc>
                      <a:txBody>
                        <a:bodyPr/>
                        <a:lstStyle/>
                        <a:p>
                          <a:pPr algn="ctr"/>
                          <a:r>
                            <a:rPr lang="en-US" sz="2400" strike="noStrike" dirty="0">
                              <a:latin typeface="Times New Roman" pitchFamily="18" charset="0"/>
                              <a:cs typeface="Times New Roman" pitchFamily="18" charset="0"/>
                            </a:rPr>
                            <a:t>66.4</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1.7557</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-.3092</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-.0543</a:t>
                          </a:r>
                        </a:p>
                      </a:txBody>
                      <a:tcPr/>
                    </a:tc>
                    <a:extLst>
                      <a:ext uri="{0D108BD9-81ED-4DB2-BD59-A6C34878D82A}">
                        <a16:rowId xmlns:a16="http://schemas.microsoft.com/office/drawing/2014/main" val="10005"/>
                      </a:ext>
                    </a:extLst>
                  </a:tr>
                  <a:tr h="537677">
                    <a:tc>
                      <a:txBody>
                        <a:bodyPr/>
                        <a:lstStyle/>
                        <a:p>
                          <a:pPr algn="ctr"/>
                          <a:r>
                            <a:rPr lang="en-US" sz="2400" dirty="0">
                              <a:latin typeface="Times New Roman" pitchFamily="18" charset="0"/>
                              <a:cs typeface="Times New Roman" pitchFamily="18" charset="0"/>
                            </a:rPr>
                            <a:t>72</a:t>
                          </a:r>
                        </a:p>
                      </a:txBody>
                      <a:tcPr/>
                    </a:tc>
                    <a:tc>
                      <a:txBody>
                        <a:bodyPr/>
                        <a:lstStyle/>
                        <a:p>
                          <a:pPr algn="ctr"/>
                          <a:r>
                            <a:rPr lang="en-US" sz="2400" strike="noStrike" dirty="0">
                              <a:latin typeface="Times New Roman" pitchFamily="18" charset="0"/>
                              <a:cs typeface="Times New Roman" pitchFamily="18" charset="0"/>
                            </a:rPr>
                            <a:t>66.1</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.80436</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-.4847</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-.3899</a:t>
                          </a:r>
                        </a:p>
                      </a:txBody>
                      <a:tcPr/>
                    </a:tc>
                    <a:extLst>
                      <a:ext uri="{0D108BD9-81ED-4DB2-BD59-A6C34878D82A}">
                        <a16:rowId xmlns:a16="http://schemas.microsoft.com/office/drawing/2014/main" val="10006"/>
                      </a:ext>
                    </a:extLst>
                  </a:tr>
                  <a:tr h="537677">
                    <a:tc>
                      <a:txBody>
                        <a:bodyPr/>
                        <a:lstStyle/>
                        <a:p>
                          <a:pPr algn="ctr"/>
                          <a:r>
                            <a:rPr lang="en-US" sz="2400" dirty="0">
                              <a:latin typeface="Times New Roman" pitchFamily="18" charset="0"/>
                              <a:cs typeface="Times New Roman" pitchFamily="18" charset="0"/>
                            </a:rPr>
                            <a:t>105</a:t>
                          </a:r>
                        </a:p>
                      </a:txBody>
                      <a:tcPr/>
                    </a:tc>
                    <a:tc>
                      <a:txBody>
                        <a:bodyPr/>
                        <a:lstStyle/>
                        <a:p>
                          <a:pPr algn="ctr"/>
                          <a:r>
                            <a:rPr lang="en-US" sz="2400" strike="noStrike" dirty="0">
                              <a:latin typeface="Times New Roman" pitchFamily="18" charset="0"/>
                              <a:cs typeface="Times New Roman" pitchFamily="18" charset="0"/>
                            </a:rPr>
                            <a:t>63.9</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1.747</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-.772</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-3.096</a:t>
                          </a:r>
                        </a:p>
                      </a:txBody>
                      <a:tcPr/>
                    </a:tc>
                    <a:extLst>
                      <a:ext uri="{0D108BD9-81ED-4DB2-BD59-A6C34878D82A}">
                        <a16:rowId xmlns:a16="http://schemas.microsoft.com/office/drawing/2014/main" val="10007"/>
                      </a:ext>
                    </a:extLst>
                  </a:tr>
                  <a:tr h="537677">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strike="noStrike" dirty="0">
                            <a:latin typeface="Times New Roman" pitchFamily="18" charset="0"/>
                            <a:cs typeface="Times New Roman" pitchFamily="18" charset="0"/>
                          </a:endParaRPr>
                        </a:p>
                      </a:txBody>
                      <a:tcPr/>
                    </a:tc>
                    <a:tc>
                      <a:txBody>
                        <a:bodyPr/>
                        <a:lstStyle/>
                        <a:p>
                          <a:pPr marL="0" algn="ctr" defTabSz="914400" rtl="0" eaLnBrk="1" latinLnBrk="0" hangingPunct="1"/>
                          <a:endParaRPr lang="en-US" sz="2400" b="0" kern="1200" dirty="0">
                            <a:solidFill>
                              <a:schemeClr val="tx1"/>
                            </a:solidFill>
                            <a:latin typeface="Times New Roman" pitchFamily="18" charset="0"/>
                            <a:ea typeface="+mn-ea"/>
                            <a:cs typeface="Times New Roman" pitchFamily="18" charset="0"/>
                          </a:endParaRP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Total</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-5.883</a:t>
                          </a:r>
                        </a:p>
                      </a:txBody>
                      <a:tcPr/>
                    </a:tc>
                    <a:extLst>
                      <a:ext uri="{0D108BD9-81ED-4DB2-BD59-A6C34878D82A}">
                        <a16:rowId xmlns:a16="http://schemas.microsoft.com/office/drawing/2014/main" val="1941809520"/>
                      </a:ext>
                    </a:extLst>
                  </a:tr>
                </a:tbl>
              </a:graphicData>
            </a:graphic>
          </p:graphicFrame>
        </mc:Choice>
        <mc:Fallback xmlns="">
          <p:graphicFrame>
            <p:nvGraphicFramePr>
              <p:cNvPr id="4" name="Table 3">
                <a:extLst>
                  <a:ext uri="{FF2B5EF4-FFF2-40B4-BE49-F238E27FC236}">
                    <a16:creationId xmlns:a16="http://schemas.microsoft.com/office/drawing/2014/main" id="{B70F13CD-75F3-456C-B50F-CE57D64F0844}"/>
                  </a:ext>
                </a:extLst>
              </p:cNvPr>
              <p:cNvGraphicFramePr>
                <a:graphicFrameLocks noGrp="1"/>
              </p:cNvGraphicFramePr>
              <p:nvPr>
                <p:extLst>
                  <p:ext uri="{D42A27DB-BD31-4B8C-83A1-F6EECF244321}">
                    <p14:modId xmlns:p14="http://schemas.microsoft.com/office/powerpoint/2010/main" val="3363979547"/>
                  </p:ext>
                </p:extLst>
              </p:nvPr>
            </p:nvGraphicFramePr>
            <p:xfrm>
              <a:off x="457199" y="1153421"/>
              <a:ext cx="6829424" cy="5189409"/>
            </p:xfrm>
            <a:graphic>
              <a:graphicData uri="http://schemas.openxmlformats.org/drawingml/2006/table">
                <a:tbl>
                  <a:tblPr firstRow="1" bandRow="1">
                    <a:tableStyleId>{E8B1032C-EA38-4F05-BA0D-38AFFFC7BED3}</a:tableStyleId>
                  </a:tblPr>
                  <a:tblGrid>
                    <a:gridCol w="1058080">
                      <a:extLst>
                        <a:ext uri="{9D8B030D-6E8A-4147-A177-3AD203B41FA5}">
                          <a16:colId xmlns:a16="http://schemas.microsoft.com/office/drawing/2014/main" val="20000"/>
                        </a:ext>
                      </a:extLst>
                    </a:gridCol>
                    <a:gridCol w="1442836">
                      <a:extLst>
                        <a:ext uri="{9D8B030D-6E8A-4147-A177-3AD203B41FA5}">
                          <a16:colId xmlns:a16="http://schemas.microsoft.com/office/drawing/2014/main" val="20001"/>
                        </a:ext>
                      </a:extLst>
                    </a:gridCol>
                    <a:gridCol w="1442836">
                      <a:extLst>
                        <a:ext uri="{9D8B030D-6E8A-4147-A177-3AD203B41FA5}">
                          <a16:colId xmlns:a16="http://schemas.microsoft.com/office/drawing/2014/main" val="1502122417"/>
                        </a:ext>
                      </a:extLst>
                    </a:gridCol>
                    <a:gridCol w="1442836">
                      <a:extLst>
                        <a:ext uri="{9D8B030D-6E8A-4147-A177-3AD203B41FA5}">
                          <a16:colId xmlns:a16="http://schemas.microsoft.com/office/drawing/2014/main" val="853729865"/>
                        </a:ext>
                      </a:extLst>
                    </a:gridCol>
                    <a:gridCol w="1442836">
                      <a:extLst>
                        <a:ext uri="{9D8B030D-6E8A-4147-A177-3AD203B41FA5}">
                          <a16:colId xmlns:a16="http://schemas.microsoft.com/office/drawing/2014/main" val="3271130960"/>
                        </a:ext>
                      </a:extLst>
                    </a:gridCol>
                  </a:tblGrid>
                  <a:tr h="879031">
                    <a:tc>
                      <a:txBody>
                        <a:bodyPr/>
                        <a:lstStyle/>
                        <a:p>
                          <a:endParaRPr lang="en-US"/>
                        </a:p>
                      </a:txBody>
                      <a:tcPr>
                        <a:blipFill>
                          <a:blip r:embed="rId2"/>
                          <a:stretch>
                            <a:fillRect l="-575" t="-694" r="-546552" b="-497917"/>
                          </a:stretch>
                        </a:blipFill>
                      </a:tcPr>
                    </a:tc>
                    <a:tc>
                      <a:txBody>
                        <a:bodyPr/>
                        <a:lstStyle/>
                        <a:p>
                          <a:endParaRPr lang="en-US"/>
                        </a:p>
                      </a:txBody>
                      <a:tcPr>
                        <a:blipFill>
                          <a:blip r:embed="rId2"/>
                          <a:stretch>
                            <a:fillRect l="-73840" t="-694" r="-301266" b="-497917"/>
                          </a:stretch>
                        </a:blipFill>
                      </a:tcPr>
                    </a:tc>
                    <a:tc>
                      <a:txBody>
                        <a:bodyPr/>
                        <a:lstStyle/>
                        <a:p>
                          <a:endParaRPr lang="en-US"/>
                        </a:p>
                      </a:txBody>
                      <a:tcPr>
                        <a:blipFill>
                          <a:blip r:embed="rId2"/>
                          <a:stretch>
                            <a:fillRect l="-173840" t="-694" r="-201266" b="-497917"/>
                          </a:stretch>
                        </a:blipFill>
                      </a:tcPr>
                    </a:tc>
                    <a:tc>
                      <a:txBody>
                        <a:bodyPr/>
                        <a:lstStyle/>
                        <a:p>
                          <a:endParaRPr lang="en-US"/>
                        </a:p>
                      </a:txBody>
                      <a:tcPr>
                        <a:blipFill>
                          <a:blip r:embed="rId2"/>
                          <a:stretch>
                            <a:fillRect l="-273840" t="-694" r="-101266" b="-497917"/>
                          </a:stretch>
                        </a:blipFill>
                      </a:tcPr>
                    </a:tc>
                    <a:tc>
                      <a:txBody>
                        <a:bodyPr/>
                        <a:lstStyle/>
                        <a:p>
                          <a:endParaRPr lang="en-US"/>
                        </a:p>
                      </a:txBody>
                      <a:tcPr>
                        <a:blipFill>
                          <a:blip r:embed="rId2"/>
                          <a:stretch>
                            <a:fillRect l="-373840" t="-694" r="-1266" b="-497917"/>
                          </a:stretch>
                        </a:blipFill>
                      </a:tcPr>
                    </a:tc>
                    <a:extLst>
                      <a:ext uri="{0D108BD9-81ED-4DB2-BD59-A6C34878D82A}">
                        <a16:rowId xmlns:a16="http://schemas.microsoft.com/office/drawing/2014/main" val="10000"/>
                      </a:ext>
                    </a:extLst>
                  </a:tr>
                  <a:tr h="537677">
                    <a:tc>
                      <a:txBody>
                        <a:bodyPr/>
                        <a:lstStyle/>
                        <a:p>
                          <a:pPr algn="ctr"/>
                          <a:r>
                            <a:rPr lang="en-US" sz="2400" b="0" dirty="0">
                              <a:latin typeface="Times New Roman" pitchFamily="18" charset="0"/>
                              <a:cs typeface="Times New Roman" pitchFamily="18" charset="0"/>
                            </a:rPr>
                            <a:t>5</a:t>
                          </a:r>
                        </a:p>
                      </a:txBody>
                      <a:tcPr/>
                    </a:tc>
                    <a:tc>
                      <a:txBody>
                        <a:bodyPr/>
                        <a:lstStyle/>
                        <a:p>
                          <a:pPr algn="ctr"/>
                          <a:r>
                            <a:rPr lang="en-US" sz="2400" strike="noStrike" dirty="0">
                              <a:latin typeface="Times New Roman" pitchFamily="18" charset="0"/>
                              <a:cs typeface="Times New Roman" pitchFamily="18" charset="0"/>
                            </a:rPr>
                            <a:t>69.2</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-1.111</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1.328</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-1.476</a:t>
                          </a:r>
                        </a:p>
                      </a:txBody>
                      <a:tcPr/>
                    </a:tc>
                    <a:extLst>
                      <a:ext uri="{0D108BD9-81ED-4DB2-BD59-A6C34878D82A}">
                        <a16:rowId xmlns:a16="http://schemas.microsoft.com/office/drawing/2014/main" val="10001"/>
                      </a:ext>
                    </a:extLst>
                  </a:tr>
                  <a:tr h="537677">
                    <a:tc>
                      <a:txBody>
                        <a:bodyPr/>
                        <a:lstStyle/>
                        <a:p>
                          <a:pPr algn="ctr"/>
                          <a:r>
                            <a:rPr lang="en-US" sz="2400" dirty="0">
                              <a:latin typeface="Times New Roman" pitchFamily="18" charset="0"/>
                              <a:cs typeface="Times New Roman" pitchFamily="18" charset="0"/>
                            </a:rPr>
                            <a:t>15</a:t>
                          </a:r>
                        </a:p>
                      </a:txBody>
                      <a:tcPr/>
                    </a:tc>
                    <a:tc>
                      <a:txBody>
                        <a:bodyPr/>
                        <a:lstStyle/>
                        <a:p>
                          <a:pPr algn="ctr"/>
                          <a:r>
                            <a:rPr lang="en-US" sz="2400" strike="noStrike" dirty="0">
                              <a:latin typeface="Times New Roman" pitchFamily="18" charset="0"/>
                              <a:cs typeface="Times New Roman" pitchFamily="18" charset="0"/>
                            </a:rPr>
                            <a:t>68.3</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-.8248</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.80224</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-.6617</a:t>
                          </a:r>
                        </a:p>
                      </a:txBody>
                      <a:tcPr/>
                    </a:tc>
                    <a:extLst>
                      <a:ext uri="{0D108BD9-81ED-4DB2-BD59-A6C34878D82A}">
                        <a16:rowId xmlns:a16="http://schemas.microsoft.com/office/drawing/2014/main" val="10002"/>
                      </a:ext>
                    </a:extLst>
                  </a:tr>
                  <a:tr h="542158">
                    <a:tc>
                      <a:txBody>
                        <a:bodyPr/>
                        <a:lstStyle/>
                        <a:p>
                          <a:pPr algn="ctr"/>
                          <a:r>
                            <a:rPr lang="en-US" sz="2400" dirty="0"/>
                            <a:t>25</a:t>
                          </a:r>
                        </a:p>
                      </a:txBody>
                      <a:tcPr marL="47625" marR="47625" marT="47625" marB="47625" anchor="ctr"/>
                    </a:tc>
                    <a:tc>
                      <a:txBody>
                        <a:bodyPr/>
                        <a:lstStyle/>
                        <a:p>
                          <a:pPr algn="ctr"/>
                          <a:r>
                            <a:rPr lang="en-US" sz="2400" strike="noStrike" dirty="0"/>
                            <a:t>67.5</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-.539</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.33427</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-.1802</a:t>
                          </a:r>
                        </a:p>
                      </a:txBody>
                      <a:tcPr marL="47625" marR="47625" marT="47625" marB="47625" anchor="ctr"/>
                    </a:tc>
                    <a:extLst>
                      <a:ext uri="{0D108BD9-81ED-4DB2-BD59-A6C34878D82A}">
                        <a16:rowId xmlns:a16="http://schemas.microsoft.com/office/drawing/2014/main" val="10003"/>
                      </a:ext>
                    </a:extLst>
                  </a:tr>
                  <a:tr h="542158">
                    <a:tc>
                      <a:txBody>
                        <a:bodyPr/>
                        <a:lstStyle/>
                        <a:p>
                          <a:pPr algn="ctr"/>
                          <a:r>
                            <a:rPr lang="en-US" sz="2400" dirty="0">
                              <a:latin typeface="Times New Roman" pitchFamily="18" charset="0"/>
                              <a:cs typeface="Times New Roman" pitchFamily="18" charset="0"/>
                            </a:rPr>
                            <a:t>35</a:t>
                          </a:r>
                        </a:p>
                      </a:txBody>
                      <a:tcPr/>
                    </a:tc>
                    <a:tc>
                      <a:txBody>
                        <a:bodyPr/>
                        <a:lstStyle/>
                        <a:p>
                          <a:pPr algn="ctr"/>
                          <a:r>
                            <a:rPr lang="en-US" sz="2400" strike="noStrike" dirty="0"/>
                            <a:t>67.1</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-.2531</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1.0028</a:t>
                          </a:r>
                        </a:p>
                      </a:txBody>
                      <a:tcPr marL="47625" marR="47625" marT="47625" marB="47625" anchor="ct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-.0254</a:t>
                          </a:r>
                        </a:p>
                      </a:txBody>
                      <a:tcPr marL="47625" marR="47625" marT="47625" marB="47625" anchor="ctr"/>
                    </a:tc>
                    <a:extLst>
                      <a:ext uri="{0D108BD9-81ED-4DB2-BD59-A6C34878D82A}">
                        <a16:rowId xmlns:a16="http://schemas.microsoft.com/office/drawing/2014/main" val="10004"/>
                      </a:ext>
                    </a:extLst>
                  </a:tr>
                  <a:tr h="537677">
                    <a:tc>
                      <a:txBody>
                        <a:bodyPr/>
                        <a:lstStyle/>
                        <a:p>
                          <a:pPr algn="ctr"/>
                          <a:r>
                            <a:rPr lang="en-US" sz="2400" dirty="0">
                              <a:latin typeface="Times New Roman" pitchFamily="18" charset="0"/>
                              <a:cs typeface="Times New Roman" pitchFamily="18" charset="0"/>
                            </a:rPr>
                            <a:t>50</a:t>
                          </a:r>
                        </a:p>
                      </a:txBody>
                      <a:tcPr/>
                    </a:tc>
                    <a:tc>
                      <a:txBody>
                        <a:bodyPr/>
                        <a:lstStyle/>
                        <a:p>
                          <a:pPr algn="ctr"/>
                          <a:r>
                            <a:rPr lang="en-US" sz="2400" strike="noStrike" dirty="0">
                              <a:latin typeface="Times New Roman" pitchFamily="18" charset="0"/>
                              <a:cs typeface="Times New Roman" pitchFamily="18" charset="0"/>
                            </a:rPr>
                            <a:t>66.4</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1.7557</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-.3092</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-.0543</a:t>
                          </a:r>
                        </a:p>
                      </a:txBody>
                      <a:tcPr/>
                    </a:tc>
                    <a:extLst>
                      <a:ext uri="{0D108BD9-81ED-4DB2-BD59-A6C34878D82A}">
                        <a16:rowId xmlns:a16="http://schemas.microsoft.com/office/drawing/2014/main" val="10005"/>
                      </a:ext>
                    </a:extLst>
                  </a:tr>
                  <a:tr h="537677">
                    <a:tc>
                      <a:txBody>
                        <a:bodyPr/>
                        <a:lstStyle/>
                        <a:p>
                          <a:pPr algn="ctr"/>
                          <a:r>
                            <a:rPr lang="en-US" sz="2400" dirty="0">
                              <a:latin typeface="Times New Roman" pitchFamily="18" charset="0"/>
                              <a:cs typeface="Times New Roman" pitchFamily="18" charset="0"/>
                            </a:rPr>
                            <a:t>72</a:t>
                          </a:r>
                        </a:p>
                      </a:txBody>
                      <a:tcPr/>
                    </a:tc>
                    <a:tc>
                      <a:txBody>
                        <a:bodyPr/>
                        <a:lstStyle/>
                        <a:p>
                          <a:pPr algn="ctr"/>
                          <a:r>
                            <a:rPr lang="en-US" sz="2400" strike="noStrike" dirty="0">
                              <a:latin typeface="Times New Roman" pitchFamily="18" charset="0"/>
                              <a:cs typeface="Times New Roman" pitchFamily="18" charset="0"/>
                            </a:rPr>
                            <a:t>66.1</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.80436</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-.4847</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-.3899</a:t>
                          </a:r>
                        </a:p>
                      </a:txBody>
                      <a:tcPr/>
                    </a:tc>
                    <a:extLst>
                      <a:ext uri="{0D108BD9-81ED-4DB2-BD59-A6C34878D82A}">
                        <a16:rowId xmlns:a16="http://schemas.microsoft.com/office/drawing/2014/main" val="10006"/>
                      </a:ext>
                    </a:extLst>
                  </a:tr>
                  <a:tr h="537677">
                    <a:tc>
                      <a:txBody>
                        <a:bodyPr/>
                        <a:lstStyle/>
                        <a:p>
                          <a:pPr algn="ctr"/>
                          <a:r>
                            <a:rPr lang="en-US" sz="2400" dirty="0">
                              <a:latin typeface="Times New Roman" pitchFamily="18" charset="0"/>
                              <a:cs typeface="Times New Roman" pitchFamily="18" charset="0"/>
                            </a:rPr>
                            <a:t>105</a:t>
                          </a:r>
                        </a:p>
                      </a:txBody>
                      <a:tcPr/>
                    </a:tc>
                    <a:tc>
                      <a:txBody>
                        <a:bodyPr/>
                        <a:lstStyle/>
                        <a:p>
                          <a:pPr algn="ctr"/>
                          <a:r>
                            <a:rPr lang="en-US" sz="2400" strike="noStrike" dirty="0">
                              <a:latin typeface="Times New Roman" pitchFamily="18" charset="0"/>
                              <a:cs typeface="Times New Roman" pitchFamily="18" charset="0"/>
                            </a:rPr>
                            <a:t>63.9</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1.747</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-.772</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-3.096</a:t>
                          </a:r>
                        </a:p>
                      </a:txBody>
                      <a:tcPr/>
                    </a:tc>
                    <a:extLst>
                      <a:ext uri="{0D108BD9-81ED-4DB2-BD59-A6C34878D82A}">
                        <a16:rowId xmlns:a16="http://schemas.microsoft.com/office/drawing/2014/main" val="10007"/>
                      </a:ext>
                    </a:extLst>
                  </a:tr>
                  <a:tr h="537677">
                    <a:tc>
                      <a:txBody>
                        <a:bodyPr/>
                        <a:lstStyle/>
                        <a:p>
                          <a:pPr algn="ctr"/>
                          <a:endParaRPr lang="en-US" sz="2400" dirty="0">
                            <a:latin typeface="Times New Roman" pitchFamily="18" charset="0"/>
                            <a:cs typeface="Times New Roman" pitchFamily="18" charset="0"/>
                          </a:endParaRPr>
                        </a:p>
                      </a:txBody>
                      <a:tcPr/>
                    </a:tc>
                    <a:tc>
                      <a:txBody>
                        <a:bodyPr/>
                        <a:lstStyle/>
                        <a:p>
                          <a:pPr algn="ctr"/>
                          <a:endParaRPr lang="en-US" sz="2400" strike="noStrike" dirty="0">
                            <a:latin typeface="Times New Roman" pitchFamily="18" charset="0"/>
                            <a:cs typeface="Times New Roman" pitchFamily="18" charset="0"/>
                          </a:endParaRPr>
                        </a:p>
                      </a:txBody>
                      <a:tcPr/>
                    </a:tc>
                    <a:tc>
                      <a:txBody>
                        <a:bodyPr/>
                        <a:lstStyle/>
                        <a:p>
                          <a:pPr marL="0" algn="ctr" defTabSz="914400" rtl="0" eaLnBrk="1" latinLnBrk="0" hangingPunct="1"/>
                          <a:endParaRPr lang="en-US" sz="2400" b="0" kern="1200" dirty="0">
                            <a:solidFill>
                              <a:schemeClr val="tx1"/>
                            </a:solidFill>
                            <a:latin typeface="Times New Roman" pitchFamily="18" charset="0"/>
                            <a:ea typeface="+mn-ea"/>
                            <a:cs typeface="Times New Roman" pitchFamily="18" charset="0"/>
                          </a:endParaRP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Total</a:t>
                          </a:r>
                        </a:p>
                      </a:txBody>
                      <a:tcPr/>
                    </a:tc>
                    <a:tc>
                      <a:txBody>
                        <a:bodyPr/>
                        <a:lstStyle/>
                        <a:p>
                          <a:pPr marL="0" algn="ctr" defTabSz="914400" rtl="0" eaLnBrk="1" latinLnBrk="0" hangingPunct="1"/>
                          <a:r>
                            <a:rPr lang="en-US" sz="2400" b="0" kern="1200" dirty="0">
                              <a:solidFill>
                                <a:schemeClr val="tx1"/>
                              </a:solidFill>
                              <a:latin typeface="Times New Roman" pitchFamily="18" charset="0"/>
                              <a:ea typeface="+mn-ea"/>
                              <a:cs typeface="Times New Roman" pitchFamily="18" charset="0"/>
                            </a:rPr>
                            <a:t>-5.883</a:t>
                          </a:r>
                        </a:p>
                      </a:txBody>
                      <a:tcPr/>
                    </a:tc>
                    <a:extLst>
                      <a:ext uri="{0D108BD9-81ED-4DB2-BD59-A6C34878D82A}">
                        <a16:rowId xmlns:a16="http://schemas.microsoft.com/office/drawing/2014/main" val="1941809520"/>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D6FB114-9A91-44AA-BF97-4F9392032B6A}"/>
                  </a:ext>
                </a:extLst>
              </p:cNvPr>
              <p:cNvSpPr txBox="1"/>
              <p:nvPr/>
            </p:nvSpPr>
            <p:spPr>
              <a:xfrm>
                <a:off x="7181849" y="1153421"/>
                <a:ext cx="4476751" cy="18553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i="1" dirty="0" smtClean="0">
                              <a:latin typeface="Cambria Math" panose="02040503050406030204" pitchFamily="18" charset="0"/>
                              <a:cs typeface="Times New Roman" pitchFamily="18" charset="0"/>
                            </a:rPr>
                          </m:ctrlPr>
                        </m:accPr>
                        <m:e>
                          <m:r>
                            <a:rPr lang="en-US" sz="2800" b="0" i="1" dirty="0" smtClean="0">
                              <a:latin typeface="Cambria Math" panose="02040503050406030204" pitchFamily="18" charset="0"/>
                              <a:cs typeface="Times New Roman" pitchFamily="18" charset="0"/>
                            </a:rPr>
                            <m:t>𝑥</m:t>
                          </m:r>
                        </m:e>
                      </m:acc>
                      <m:r>
                        <a:rPr lang="en-US" sz="2800" b="0" i="1" dirty="0" smtClean="0">
                          <a:latin typeface="Cambria Math" panose="02040503050406030204" pitchFamily="18" charset="0"/>
                          <a:cs typeface="Times New Roman" pitchFamily="18" charset="0"/>
                        </a:rPr>
                        <m:t>=43.857</m:t>
                      </m:r>
                    </m:oMath>
                  </m:oMathPara>
                </a14:m>
                <a:endParaRPr lang="en-US" sz="2800" b="0" i="1" dirty="0">
                  <a:latin typeface="Cambria Math" panose="02040503050406030204"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cs typeface="Times New Roman" pitchFamily="18" charset="0"/>
                            </a:rPr>
                          </m:ctrlPr>
                        </m:sSubPr>
                        <m:e>
                          <m:r>
                            <a:rPr lang="en-US" sz="2800" b="0" i="1" dirty="0" smtClean="0">
                              <a:latin typeface="Cambria Math" panose="02040503050406030204" pitchFamily="18" charset="0"/>
                              <a:cs typeface="Times New Roman" pitchFamily="18" charset="0"/>
                            </a:rPr>
                            <m:t> </m:t>
                          </m:r>
                          <m:r>
                            <a:rPr lang="en-US" sz="2800" b="0" i="1" dirty="0">
                              <a:latin typeface="Cambria Math" panose="02040503050406030204" pitchFamily="18" charset="0"/>
                              <a:cs typeface="Times New Roman" pitchFamily="18" charset="0"/>
                            </a:rPr>
                            <m:t>𝑠</m:t>
                          </m:r>
                        </m:e>
                        <m:sub>
                          <m:r>
                            <a:rPr lang="en-US" sz="2800" b="0" i="1" dirty="0">
                              <a:latin typeface="Cambria Math" panose="02040503050406030204" pitchFamily="18" charset="0"/>
                              <a:cs typeface="Times New Roman" pitchFamily="18" charset="0"/>
                            </a:rPr>
                            <m:t>𝑥</m:t>
                          </m:r>
                          <m:r>
                            <a:rPr lang="en-US" sz="2800" b="0" i="1" dirty="0" smtClean="0">
                              <a:latin typeface="Cambria Math" panose="02040503050406030204" pitchFamily="18" charset="0"/>
                              <a:cs typeface="Times New Roman" pitchFamily="18" charset="0"/>
                            </a:rPr>
                            <m:t>  </m:t>
                          </m:r>
                        </m:sub>
                      </m:sSub>
                      <m:r>
                        <a:rPr lang="en-US" sz="2800" b="0" i="1" dirty="0" smtClean="0">
                          <a:latin typeface="Cambria Math" panose="02040503050406030204" pitchFamily="18" charset="0"/>
                          <a:cs typeface="Times New Roman" pitchFamily="18" charset="0"/>
                        </a:rPr>
                        <m:t>=34.988</m:t>
                      </m:r>
                    </m:oMath>
                  </m:oMathPara>
                </a14:m>
                <a:endParaRPr lang="en-US" sz="2800" dirty="0"/>
              </a:p>
              <a:p>
                <a:pPr algn="ctr"/>
                <a14:m>
                  <m:oMath xmlns:m="http://schemas.openxmlformats.org/officeDocument/2006/math">
                    <m:acc>
                      <m:accPr>
                        <m:chr m:val="̅"/>
                        <m:ctrlPr>
                          <a:rPr lang="en-US" sz="2800" i="1" dirty="0">
                            <a:latin typeface="Cambria Math" panose="02040503050406030204" pitchFamily="18" charset="0"/>
                            <a:cs typeface="Times New Roman" pitchFamily="18" charset="0"/>
                          </a:rPr>
                        </m:ctrlPr>
                      </m:accPr>
                      <m:e>
                        <m:r>
                          <a:rPr lang="en-US" sz="2800" i="1" dirty="0">
                            <a:latin typeface="Cambria Math" panose="02040503050406030204" pitchFamily="18" charset="0"/>
                            <a:cs typeface="Times New Roman" pitchFamily="18" charset="0"/>
                          </a:rPr>
                          <m:t>𝑦</m:t>
                        </m:r>
                      </m:e>
                    </m:acc>
                  </m:oMath>
                </a14:m>
                <a:r>
                  <a:rPr lang="en-US" sz="2800" dirty="0">
                    <a:latin typeface="Cambria Math" panose="02040503050406030204" pitchFamily="18" charset="0"/>
                    <a:cs typeface="Times New Roman" pitchFamily="18" charset="0"/>
                  </a:rPr>
                  <a:t>=66.929</a:t>
                </a:r>
              </a:p>
              <a:p>
                <a:pPr algn="ctr"/>
                <a14:m>
                  <m:oMathPara xmlns:m="http://schemas.openxmlformats.org/officeDocument/2006/math">
                    <m:oMathParaPr>
                      <m:jc m:val="centerGroup"/>
                    </m:oMathParaPr>
                    <m:oMath xmlns:m="http://schemas.openxmlformats.org/officeDocument/2006/math">
                      <m:sSub>
                        <m:sSubPr>
                          <m:ctrlPr>
                            <a:rPr lang="en-US" sz="2800" i="1" dirty="0">
                              <a:latin typeface="Cambria Math" panose="02040503050406030204" pitchFamily="18" charset="0"/>
                              <a:cs typeface="Times New Roman" pitchFamily="18" charset="0"/>
                            </a:rPr>
                          </m:ctrlPr>
                        </m:sSubPr>
                        <m:e>
                          <m:r>
                            <a:rPr lang="en-US" sz="2800" b="0" i="1" dirty="0">
                              <a:latin typeface="Cambria Math" panose="02040503050406030204" pitchFamily="18" charset="0"/>
                              <a:cs typeface="Times New Roman" pitchFamily="18" charset="0"/>
                            </a:rPr>
                            <m:t>𝑠</m:t>
                          </m:r>
                        </m:e>
                        <m:sub>
                          <m:r>
                            <a:rPr lang="en-US" sz="2800" b="0" i="1" dirty="0">
                              <a:latin typeface="Cambria Math" panose="02040503050406030204" pitchFamily="18" charset="0"/>
                              <a:cs typeface="Times New Roman" pitchFamily="18" charset="0"/>
                            </a:rPr>
                            <m:t>𝑦</m:t>
                          </m:r>
                        </m:sub>
                      </m:sSub>
                      <m:r>
                        <a:rPr lang="en-US" sz="2800" b="0" i="1" dirty="0">
                          <a:latin typeface="Cambria Math" panose="02040503050406030204" pitchFamily="18" charset="0"/>
                          <a:cs typeface="Times New Roman" pitchFamily="18" charset="0"/>
                        </a:rPr>
                        <m:t>=1.709</m:t>
                      </m:r>
                    </m:oMath>
                  </m:oMathPara>
                </a14:m>
                <a:endParaRPr lang="en-US" sz="2800" i="1" dirty="0">
                  <a:latin typeface="Cambria Math" panose="02040503050406030204"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3D6FB114-9A91-44AA-BF97-4F9392032B6A}"/>
                  </a:ext>
                </a:extLst>
              </p:cNvPr>
              <p:cNvSpPr txBox="1">
                <a:spLocks noRot="1" noChangeAspect="1" noMove="1" noResize="1" noEditPoints="1" noAdjustHandles="1" noChangeArrowheads="1" noChangeShapeType="1" noTextEdit="1"/>
              </p:cNvSpPr>
              <p:nvPr/>
            </p:nvSpPr>
            <p:spPr>
              <a:xfrm>
                <a:off x="7181849" y="1153421"/>
                <a:ext cx="4476751" cy="185538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3D84FC-BE00-494F-BCB5-4354671F58D3}"/>
                  </a:ext>
                </a:extLst>
              </p:cNvPr>
              <p:cNvSpPr txBox="1"/>
              <p:nvPr/>
            </p:nvSpPr>
            <p:spPr>
              <a:xfrm>
                <a:off x="7829548" y="3950951"/>
                <a:ext cx="3981451" cy="1138645"/>
              </a:xfrm>
              <a:prstGeom prst="rect">
                <a:avLst/>
              </a:prstGeom>
              <a:noFill/>
            </p:spPr>
            <p:txBody>
              <a:bodyPr wrap="square" rtlCol="0">
                <a:spAutoFit/>
              </a:bodyPr>
              <a:lstStyle/>
              <a:p>
                <a:r>
                  <a:rPr lang="en-US" sz="2800" dirty="0"/>
                  <a:t>The correlation coefficient </a:t>
                </a:r>
                <a14:m>
                  <m:oMath xmlns:m="http://schemas.openxmlformats.org/officeDocument/2006/math">
                    <m:r>
                      <a:rPr lang="en-US" sz="2800" i="1" dirty="0" smtClean="0">
                        <a:latin typeface="Cambria Math" panose="02040503050406030204" pitchFamily="18" charset="0"/>
                      </a:rPr>
                      <m:t>𝑟</m:t>
                    </m:r>
                    <m:r>
                      <a:rPr lang="en-US" sz="2800" i="1" dirty="0" smtClean="0">
                        <a:latin typeface="Cambria Math" panose="02040503050406030204" pitchFamily="18" charset="0"/>
                      </a:rPr>
                      <m:t>=</m:t>
                    </m:r>
                    <m:f>
                      <m:fPr>
                        <m:ctrlPr>
                          <a:rPr lang="en-US" sz="2800" i="1" dirty="0" smtClean="0">
                            <a:latin typeface="Cambria Math" panose="02040503050406030204" pitchFamily="18" charset="0"/>
                          </a:rPr>
                        </m:ctrlPr>
                      </m:fPr>
                      <m:num>
                        <m:r>
                          <a:rPr lang="en-US" sz="2800" b="0" i="1" dirty="0" smtClean="0">
                            <a:latin typeface="Cambria Math" panose="02040503050406030204" pitchFamily="18" charset="0"/>
                          </a:rPr>
                          <m:t>−5.883</m:t>
                        </m:r>
                      </m:num>
                      <m:den>
                        <m:r>
                          <a:rPr lang="en-US" sz="2800" b="0" i="1" dirty="0" smtClean="0">
                            <a:latin typeface="Cambria Math" panose="02040503050406030204" pitchFamily="18" charset="0"/>
                          </a:rPr>
                          <m:t>7−1</m:t>
                        </m:r>
                      </m:den>
                    </m:f>
                    <m:r>
                      <a:rPr lang="en-US" sz="2800" b="0" i="1" dirty="0" smtClean="0">
                        <a:latin typeface="Cambria Math" panose="02040503050406030204" pitchFamily="18" charset="0"/>
                      </a:rPr>
                      <m:t>=−0.98</m:t>
                    </m:r>
                  </m:oMath>
                </a14:m>
                <a:endParaRPr lang="en-US" sz="2800" dirty="0"/>
              </a:p>
            </p:txBody>
          </p:sp>
        </mc:Choice>
        <mc:Fallback xmlns="">
          <p:sp>
            <p:nvSpPr>
              <p:cNvPr id="7" name="TextBox 6">
                <a:extLst>
                  <a:ext uri="{FF2B5EF4-FFF2-40B4-BE49-F238E27FC236}">
                    <a16:creationId xmlns:a16="http://schemas.microsoft.com/office/drawing/2014/main" id="{383D84FC-BE00-494F-BCB5-4354671F58D3}"/>
                  </a:ext>
                </a:extLst>
              </p:cNvPr>
              <p:cNvSpPr txBox="1">
                <a:spLocks noRot="1" noChangeAspect="1" noMove="1" noResize="1" noEditPoints="1" noAdjustHandles="1" noChangeArrowheads="1" noChangeShapeType="1" noTextEdit="1"/>
              </p:cNvSpPr>
              <p:nvPr/>
            </p:nvSpPr>
            <p:spPr>
              <a:xfrm>
                <a:off x="7829548" y="3950951"/>
                <a:ext cx="3981451" cy="1138645"/>
              </a:xfrm>
              <a:prstGeom prst="rect">
                <a:avLst/>
              </a:prstGeom>
              <a:blipFill>
                <a:blip r:embed="rId4"/>
                <a:stretch>
                  <a:fillRect l="-3063" t="-4813" r="-5054"/>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4F3289D-2ABC-4C9A-B91D-FA51E8A22D96}"/>
              </a:ext>
            </a:extLst>
          </p:cNvPr>
          <p:cNvSpPr txBox="1"/>
          <p:nvPr/>
        </p:nvSpPr>
        <p:spPr>
          <a:xfrm>
            <a:off x="890587" y="449315"/>
            <a:ext cx="5962648" cy="461665"/>
          </a:xfrm>
          <a:prstGeom prst="rect">
            <a:avLst/>
          </a:prstGeom>
          <a:noFill/>
        </p:spPr>
        <p:txBody>
          <a:bodyPr wrap="square" rtlCol="0">
            <a:spAutoFit/>
          </a:bodyPr>
          <a:lstStyle/>
          <a:p>
            <a:r>
              <a:rPr lang="en-US" sz="2400" dirty="0">
                <a:solidFill>
                  <a:srgbClr val="FF0000"/>
                </a:solidFill>
              </a:rPr>
              <a:t>How to calculate the correlation coefficient r?</a:t>
            </a:r>
          </a:p>
        </p:txBody>
      </p:sp>
    </p:spTree>
    <p:extLst>
      <p:ext uri="{BB962C8B-B14F-4D97-AF65-F5344CB8AC3E}">
        <p14:creationId xmlns:p14="http://schemas.microsoft.com/office/powerpoint/2010/main" val="111482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455" y="0"/>
            <a:ext cx="3857625"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638" y="0"/>
            <a:ext cx="3857625" cy="6858000"/>
          </a:xfrm>
          <a:prstGeom prst="rect">
            <a:avLst/>
          </a:prstGeom>
        </p:spPr>
      </p:pic>
      <p:sp>
        <p:nvSpPr>
          <p:cNvPr id="5" name="TextBox 4"/>
          <p:cNvSpPr txBox="1"/>
          <p:nvPr/>
        </p:nvSpPr>
        <p:spPr>
          <a:xfrm>
            <a:off x="218940" y="1210613"/>
            <a:ext cx="2855897" cy="2308324"/>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This slide is to be done once and for </a:t>
            </a:r>
          </a:p>
          <a:p>
            <a:r>
              <a:rPr lang="en-US" sz="2400" b="1" dirty="0">
                <a:solidFill>
                  <a:srgbClr val="FF0000"/>
                </a:solidFill>
                <a:latin typeface="Arial" panose="020B0604020202020204" pitchFamily="34" charset="0"/>
                <a:cs typeface="Arial" panose="020B0604020202020204" pitchFamily="34" charset="0"/>
              </a:rPr>
              <a:t>all unless you reset your calculator.</a:t>
            </a:r>
          </a:p>
          <a:p>
            <a:endParaRPr lang="en-US" sz="2400" b="1" dirty="0">
              <a:solidFill>
                <a:srgbClr val="FF0000"/>
              </a:solidFill>
              <a:latin typeface="Arial" panose="020B0604020202020204" pitchFamily="34" charset="0"/>
              <a:cs typeface="Arial" panose="020B0604020202020204" pitchFamily="34" charset="0"/>
            </a:endParaRPr>
          </a:p>
        </p:txBody>
      </p:sp>
      <p:sp>
        <p:nvSpPr>
          <p:cNvPr id="10" name="Oval 9"/>
          <p:cNvSpPr/>
          <p:nvPr/>
        </p:nvSpPr>
        <p:spPr>
          <a:xfrm>
            <a:off x="3534616" y="2885659"/>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4238001" y="645003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5987487" y="3314955"/>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p:cNvSpPr/>
          <p:nvPr/>
        </p:nvSpPr>
        <p:spPr>
          <a:xfrm>
            <a:off x="10495093" y="6042072"/>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ED95FA95-FE41-434F-AD05-8E69A630479F}"/>
              </a:ext>
            </a:extLst>
          </p:cNvPr>
          <p:cNvSpPr txBox="1"/>
          <p:nvPr/>
        </p:nvSpPr>
        <p:spPr>
          <a:xfrm>
            <a:off x="447607" y="468084"/>
            <a:ext cx="2398562" cy="461665"/>
          </a:xfrm>
          <a:prstGeom prst="rect">
            <a:avLst/>
          </a:prstGeom>
          <a:noFill/>
        </p:spPr>
        <p:txBody>
          <a:bodyPr wrap="square" rtlCol="0">
            <a:spAutoFit/>
          </a:bodyPr>
          <a:lstStyle/>
          <a:p>
            <a:r>
              <a:rPr lang="en-US" sz="2400" b="1" dirty="0">
                <a:solidFill>
                  <a:schemeClr val="accent1">
                    <a:lumMod val="50000"/>
                  </a:schemeClr>
                </a:solidFill>
              </a:rPr>
              <a:t>OR by calculator</a:t>
            </a:r>
          </a:p>
        </p:txBody>
      </p:sp>
    </p:spTree>
    <p:extLst>
      <p:ext uri="{BB962C8B-B14F-4D97-AF65-F5344CB8AC3E}">
        <p14:creationId xmlns:p14="http://schemas.microsoft.com/office/powerpoint/2010/main" val="209798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724" y="989318"/>
            <a:ext cx="8229352" cy="4605593"/>
          </a:xfrm>
          <a:prstGeom prst="rect">
            <a:avLst/>
          </a:prstGeom>
        </p:spPr>
        <p:txBody>
          <a:bodyPr>
            <a:noAutofit/>
          </a:bodyPr>
          <a:lstStyle/>
          <a:p>
            <a:pPr marL="342900" indent="-342900">
              <a:spcBef>
                <a:spcPct val="20000"/>
              </a:spcBef>
              <a:buFont typeface="Arial" pitchFamily="34" charset="0"/>
              <a:buAutoNum type="arabicPeriod"/>
              <a:defRPr/>
            </a:pPr>
            <a:r>
              <a:rPr lang="en-US" sz="2400" dirty="0">
                <a:latin typeface="Times New Roman" pitchFamily="18" charset="0"/>
                <a:cs typeface="Times New Roman" pitchFamily="18" charset="0"/>
              </a:rPr>
              <a:t>Data entry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Press [STAT] key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[Edit…]</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Enter </a:t>
            </a:r>
            <a:r>
              <a:rPr lang="en-US" sz="2400" i="1" dirty="0">
                <a:latin typeface="Times New Roman" pitchFamily="18" charset="0"/>
                <a:cs typeface="Times New Roman" pitchFamily="18" charset="0"/>
              </a:rPr>
              <a:t>x</a:t>
            </a:r>
            <a:r>
              <a:rPr lang="en-US" sz="2400" dirty="0">
                <a:latin typeface="Times New Roman" pitchFamily="18" charset="0"/>
                <a:cs typeface="Times New Roman" pitchFamily="18" charset="0"/>
              </a:rPr>
              <a:t> into list 1 [L1] </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Enter </a:t>
            </a:r>
            <a:r>
              <a:rPr lang="en-US" sz="2400" i="1" dirty="0">
                <a:latin typeface="Times New Roman" pitchFamily="18" charset="0"/>
                <a:cs typeface="Times New Roman" pitchFamily="18" charset="0"/>
              </a:rPr>
              <a:t>y</a:t>
            </a:r>
            <a:r>
              <a:rPr lang="en-US" sz="2400" dirty="0">
                <a:latin typeface="Times New Roman" pitchFamily="18" charset="0"/>
                <a:cs typeface="Times New Roman" pitchFamily="18" charset="0"/>
              </a:rPr>
              <a:t> into list 2 [L2] </a:t>
            </a:r>
          </a:p>
          <a:p>
            <a:pPr marL="342900" indent="-342900">
              <a:spcBef>
                <a:spcPct val="20000"/>
              </a:spcBef>
              <a:buFont typeface="+mj-lt"/>
              <a:buAutoNum type="arabicPeriod" startAt="2"/>
              <a:defRPr/>
            </a:pPr>
            <a:r>
              <a:rPr lang="en-US" sz="2400" dirty="0">
                <a:latin typeface="Times New Roman" pitchFamily="18" charset="0"/>
                <a:cs typeface="Times New Roman" pitchFamily="18" charset="0"/>
              </a:rPr>
              <a:t>  Statistics calculations</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Press [STAT] key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[CALC]</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option </a:t>
            </a:r>
            <a:r>
              <a:rPr lang="en-US" sz="2400" dirty="0">
                <a:solidFill>
                  <a:srgbClr val="FF0000"/>
                </a:solidFill>
                <a:latin typeface="Times New Roman" pitchFamily="18" charset="0"/>
                <a:cs typeface="Times New Roman" pitchFamily="18" charset="0"/>
              </a:rPr>
              <a:t>4:</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a:t>
            </a:r>
            <a:r>
              <a:rPr lang="en-US" sz="2400" dirty="0" err="1">
                <a:solidFill>
                  <a:srgbClr val="FF0000"/>
                </a:solidFill>
                <a:latin typeface="Times New Roman" pitchFamily="18" charset="0"/>
                <a:cs typeface="Times New Roman" pitchFamily="18" charset="0"/>
              </a:rPr>
              <a:t>LinReg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ax+b</a:t>
            </a:r>
            <a:r>
              <a:rPr lang="en-US" sz="2400" dirty="0">
                <a:solidFill>
                  <a:srgbClr val="FF0000"/>
                </a:solidFill>
                <a:latin typeface="Times New Roman" pitchFamily="18" charset="0"/>
                <a:cs typeface="Times New Roman" pitchFamily="18" charset="0"/>
              </a:rPr>
              <a:t>)]</a:t>
            </a:r>
          </a:p>
          <a:p>
            <a:pPr marL="800100" lvl="1" indent="-342900">
              <a:spcBef>
                <a:spcPct val="20000"/>
              </a:spcBef>
              <a:buFont typeface="Arial" pitchFamily="34" charset="0"/>
              <a:buChar char="•"/>
              <a:defRPr/>
            </a:pPr>
            <a:r>
              <a:rPr lang="en-US" sz="2400" dirty="0" err="1">
                <a:latin typeface="Times New Roman" pitchFamily="18" charset="0"/>
                <a:cs typeface="Times New Roman" pitchFamily="18" charset="0"/>
              </a:rPr>
              <a:t>Xlist</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L1</a:t>
            </a:r>
          </a:p>
          <a:p>
            <a:pPr lvl="1">
              <a:spcBef>
                <a:spcPct val="20000"/>
              </a:spcBef>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Ylist</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L2</a:t>
            </a:r>
            <a:endParaRPr lang="en-US" sz="2400" dirty="0">
              <a:latin typeface="Times New Roman" pitchFamily="18" charset="0"/>
              <a:cs typeface="Times New Roman" pitchFamily="18" charset="0"/>
            </a:endParaRPr>
          </a:p>
          <a:p>
            <a:pPr marL="457200" indent="-457200">
              <a:spcBef>
                <a:spcPct val="20000"/>
              </a:spcBef>
              <a:buFont typeface="+mj-lt"/>
              <a:buAutoNum type="arabicPeriod" startAt="2"/>
              <a:defRPr/>
            </a:pPr>
            <a:r>
              <a:rPr lang="en-US" sz="2400" dirty="0">
                <a:solidFill>
                  <a:srgbClr val="FF0000"/>
                </a:solidFill>
                <a:latin typeface="Times New Roman" pitchFamily="18" charset="0"/>
                <a:cs typeface="Times New Roman" pitchFamily="18" charset="0"/>
              </a:rPr>
              <a:t>On some calculators you do </a:t>
            </a:r>
          </a:p>
          <a:p>
            <a:pPr algn="ctr">
              <a:spcBef>
                <a:spcPct val="20000"/>
              </a:spcBef>
              <a:defRPr/>
            </a:pPr>
            <a:r>
              <a:rPr lang="en-US" sz="2400" dirty="0" err="1">
                <a:solidFill>
                  <a:srgbClr val="FF0000"/>
                </a:solidFill>
                <a:latin typeface="Times New Roman" pitchFamily="18" charset="0"/>
                <a:cs typeface="Times New Roman" pitchFamily="18" charset="0"/>
              </a:rPr>
              <a:t>LinReg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ax+b</a:t>
            </a:r>
            <a:r>
              <a:rPr lang="en-US" sz="2400" dirty="0">
                <a:solidFill>
                  <a:srgbClr val="FF0000"/>
                </a:solidFill>
                <a:latin typeface="Times New Roman" pitchFamily="18" charset="0"/>
                <a:cs typeface="Times New Roman" pitchFamily="18" charset="0"/>
              </a:rPr>
              <a:t>) L1 , L2</a:t>
            </a:r>
          </a:p>
          <a:p>
            <a:pPr marL="342900" indent="-342900">
              <a:spcBef>
                <a:spcPct val="20000"/>
              </a:spcBef>
              <a:buFont typeface="Arial" pitchFamily="34" charset="0"/>
              <a:buAutoNum type="arabicPeriod"/>
              <a:defRPr/>
            </a:pPr>
            <a:endParaRPr lang="en-US" sz="2400" dirty="0">
              <a:latin typeface="Times New Roman" pitchFamily="18" charset="0"/>
              <a:cs typeface="Times New Roman" pitchFamily="18" charset="0"/>
            </a:endParaRPr>
          </a:p>
          <a:p>
            <a:pPr marL="342900" indent="-342900">
              <a:spcBef>
                <a:spcPct val="20000"/>
              </a:spcBef>
              <a:defRPr/>
            </a:pPr>
            <a:endParaRPr lang="en-US" sz="2400" dirty="0">
              <a:latin typeface="Times New Roman" pitchFamily="18" charset="0"/>
              <a:cs typeface="Times New Roman" pitchFamily="18" charset="0"/>
            </a:endParaRPr>
          </a:p>
        </p:txBody>
      </p:sp>
      <p:sp>
        <p:nvSpPr>
          <p:cNvPr id="4" name="Title 1"/>
          <p:cNvSpPr txBox="1">
            <a:spLocks/>
          </p:cNvSpPr>
          <p:nvPr/>
        </p:nvSpPr>
        <p:spPr>
          <a:xfrm>
            <a:off x="1676400" y="304801"/>
            <a:ext cx="8382000" cy="940285"/>
          </a:xfrm>
          <a:prstGeom prst="rect">
            <a:avLst/>
          </a:prstGeom>
        </p:spPr>
        <p:txBody>
          <a:bodyPr>
            <a:noAutofit/>
          </a:bodyPr>
          <a:lstStyle/>
          <a:p>
            <a:pPr>
              <a:spcBef>
                <a:spcPct val="0"/>
              </a:spcBef>
              <a:defRPr/>
            </a:pPr>
            <a:r>
              <a:rPr lang="en-US" sz="4400" b="1" dirty="0">
                <a:latin typeface="+mj-lt"/>
                <a:ea typeface="+mj-ea"/>
                <a:cs typeface="+mj-cs"/>
              </a:rPr>
              <a:t>Using Calculator TI-84 Plus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76" y="5594911"/>
            <a:ext cx="1129852" cy="1263089"/>
          </a:xfrm>
          <a:prstGeom prst="rect">
            <a:avLst/>
          </a:prstGeom>
        </p:spPr>
      </p:pic>
    </p:spTree>
    <p:extLst>
      <p:ext uri="{BB962C8B-B14F-4D97-AF65-F5344CB8AC3E}">
        <p14:creationId xmlns:p14="http://schemas.microsoft.com/office/powerpoint/2010/main" val="1865857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500"/>
                                        <p:tgtEl>
                                          <p:spTgt spid="3">
                                            <p:txEl>
                                              <p:pRg st="5" end="5"/>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ox(in)">
                                      <p:cBhvr>
                                        <p:cTn id="27" dur="500"/>
                                        <p:tgtEl>
                                          <p:spTgt spid="3">
                                            <p:txEl>
                                              <p:pRg st="6" end="6"/>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ox(in)">
                                      <p:cBhvr>
                                        <p:cTn id="30" dur="500"/>
                                        <p:tgtEl>
                                          <p:spTgt spid="3">
                                            <p:txEl>
                                              <p:pRg st="7" end="7"/>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ox(in)">
                                      <p:cBhvr>
                                        <p:cTn id="33" dur="500"/>
                                        <p:tgtEl>
                                          <p:spTgt spid="3">
                                            <p:txEl>
                                              <p:pRg st="8" end="8"/>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ox(in)">
                                      <p:cBhvr>
                                        <p:cTn id="36" dur="500"/>
                                        <p:tgtEl>
                                          <p:spTgt spid="3">
                                            <p:txEl>
                                              <p:pRg st="9" end="9"/>
                                            </p:txEl>
                                          </p:spTgt>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ox(in)">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box(in)">
                                      <p:cBhvr>
                                        <p:cTn id="44" dur="500"/>
                                        <p:tgtEl>
                                          <p:spTgt spid="3">
                                            <p:txEl>
                                              <p:pRg st="11" end="11"/>
                                            </p:txEl>
                                          </p:spTgt>
                                        </p:tgtEl>
                                      </p:cBhvr>
                                    </p:animEffec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box(in)">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8764"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730" y="0"/>
            <a:ext cx="3857625" cy="6858000"/>
          </a:xfrm>
          <a:prstGeom prst="rect">
            <a:avLst/>
          </a:prstGeom>
        </p:spPr>
      </p:pic>
      <p:sp>
        <p:nvSpPr>
          <p:cNvPr id="4" name="Oval 3"/>
          <p:cNvSpPr/>
          <p:nvPr/>
        </p:nvSpPr>
        <p:spPr>
          <a:xfrm>
            <a:off x="2729132" y="3362178"/>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9873175" y="608896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154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22" y="0"/>
            <a:ext cx="3857625" cy="6858000"/>
          </a:xfrm>
          <a:prstGeom prst="rect">
            <a:avLst/>
          </a:prstGeom>
        </p:spPr>
      </p:pic>
      <p:sp>
        <p:nvSpPr>
          <p:cNvPr id="10" name="TextBox 9"/>
          <p:cNvSpPr txBox="1"/>
          <p:nvPr/>
        </p:nvSpPr>
        <p:spPr>
          <a:xfrm>
            <a:off x="5676844" y="1014857"/>
            <a:ext cx="280557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For the same sample:</a:t>
            </a:r>
          </a:p>
        </p:txBody>
      </p:sp>
      <p:sp>
        <p:nvSpPr>
          <p:cNvPr id="4" name="Oval 3"/>
          <p:cNvSpPr/>
          <p:nvPr/>
        </p:nvSpPr>
        <p:spPr>
          <a:xfrm>
            <a:off x="2370041" y="3331900"/>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676844" y="1686882"/>
            <a:ext cx="5193248" cy="2902850"/>
          </a:xfrm>
          <a:prstGeom prst="rect">
            <a:avLst/>
          </a:prstGeom>
        </p:spPr>
      </p:pic>
    </p:spTree>
    <p:extLst>
      <p:ext uri="{BB962C8B-B14F-4D97-AF65-F5344CB8AC3E}">
        <p14:creationId xmlns:p14="http://schemas.microsoft.com/office/powerpoint/2010/main" val="5008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914400"/>
            <a:ext cx="861091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chemeClr val="accent6">
                      <a:lumMod val="75000"/>
                    </a:schemeClr>
                  </a:solidFill>
                </a:ln>
                <a:solidFill>
                  <a:schemeClr val="tx1"/>
                </a:solidFill>
                <a:effectLst>
                  <a:outerShdw blurRad="50800" dist="39000" dir="5460000" algn="tl">
                    <a:srgbClr val="000000">
                      <a:alpha val="38000"/>
                    </a:srgbClr>
                  </a:outerShdw>
                </a:effectLst>
              </a:rPr>
              <a:t>Elementary Statistical Methods</a:t>
            </a:r>
          </a:p>
          <a:p>
            <a:pPr algn="ctr"/>
            <a:r>
              <a:rPr lang="en-US" sz="4800" b="1" dirty="0">
                <a:ln w="11430">
                  <a:solidFill>
                    <a:schemeClr val="accent6">
                      <a:lumMod val="75000"/>
                    </a:schemeClr>
                  </a:solidFill>
                </a:ln>
                <a:solidFill>
                  <a:schemeClr val="tx1"/>
                </a:solidFill>
                <a:effectLst>
                  <a:outerShdw blurRad="50800" dist="39000" dir="5460000" algn="tl">
                    <a:srgbClr val="000000">
                      <a:alpha val="38000"/>
                    </a:srgbClr>
                  </a:outerShdw>
                </a:effectLst>
              </a:rPr>
              <a:t>Chapter 10</a:t>
            </a:r>
          </a:p>
          <a:p>
            <a:pPr algn="ctr"/>
            <a:r>
              <a:rPr lang="en-US" sz="4800" b="1" dirty="0">
                <a:ln w="11430">
                  <a:solidFill>
                    <a:schemeClr val="accent6">
                      <a:lumMod val="75000"/>
                    </a:schemeClr>
                  </a:solidFill>
                </a:ln>
                <a:solidFill>
                  <a:schemeClr val="tx1"/>
                </a:solidFill>
                <a:effectLst>
                  <a:outerShdw blurRad="50800" dist="39000" dir="5460000" algn="tl">
                    <a:srgbClr val="000000">
                      <a:alpha val="38000"/>
                    </a:srgbClr>
                  </a:outerShdw>
                </a:effectLst>
              </a:rPr>
              <a:t>Bi-variate Data</a:t>
            </a:r>
          </a:p>
        </p:txBody>
      </p:sp>
      <p:sp>
        <p:nvSpPr>
          <p:cNvPr id="3" name="TextBox 2">
            <a:extLst>
              <a:ext uri="{FF2B5EF4-FFF2-40B4-BE49-F238E27FC236}">
                <a16:creationId xmlns:a16="http://schemas.microsoft.com/office/drawing/2014/main" id="{F35064BB-5BE7-4203-9331-94B5373DE53A}"/>
              </a:ext>
            </a:extLst>
          </p:cNvPr>
          <p:cNvSpPr txBox="1"/>
          <p:nvPr/>
        </p:nvSpPr>
        <p:spPr>
          <a:xfrm>
            <a:off x="4028275" y="4276165"/>
            <a:ext cx="3907159" cy="1754326"/>
          </a:xfrm>
          <a:prstGeom prst="rect">
            <a:avLst/>
          </a:prstGeom>
          <a:noFill/>
        </p:spPr>
        <p:txBody>
          <a:bodyPr wrap="none" rtlCol="0">
            <a:spAutoFit/>
          </a:bodyPr>
          <a:lstStyle/>
          <a:p>
            <a:pPr algn="ctr"/>
            <a:r>
              <a:rPr lang="en-US" sz="3600" b="1" dirty="0">
                <a:effectLst>
                  <a:outerShdw blurRad="38100" dist="38100" dir="2700000" algn="tl">
                    <a:srgbClr val="000000">
                      <a:alpha val="43137"/>
                    </a:srgbClr>
                  </a:outerShdw>
                </a:effectLst>
              </a:rPr>
              <a:t>Slides are Made by </a:t>
            </a:r>
          </a:p>
          <a:p>
            <a:pPr algn="ctr"/>
            <a:r>
              <a:rPr lang="en-US" sz="3600" b="1" dirty="0">
                <a:solidFill>
                  <a:srgbClr val="FF0000"/>
                </a:solidFill>
                <a:effectLst>
                  <a:outerShdw blurRad="38100" dist="38100" dir="2700000" algn="tl">
                    <a:srgbClr val="000000">
                      <a:alpha val="43137"/>
                    </a:srgbClr>
                  </a:outerShdw>
                </a:effectLst>
              </a:rPr>
              <a:t>Tamer Oraby</a:t>
            </a:r>
          </a:p>
          <a:p>
            <a:pPr algn="ctr"/>
            <a:r>
              <a:rPr lang="en-US" sz="3600" b="1" dirty="0">
                <a:solidFill>
                  <a:srgbClr val="002060"/>
                </a:solidFill>
                <a:effectLst>
                  <a:outerShdw blurRad="38100" dist="38100" dir="2700000" algn="tl">
                    <a:srgbClr val="000000">
                      <a:alpha val="43137"/>
                    </a:srgbClr>
                  </a:outerShdw>
                </a:effectLst>
              </a:rPr>
              <a:t>UTRGV</a:t>
            </a:r>
          </a:p>
        </p:txBody>
      </p:sp>
    </p:spTree>
    <p:extLst>
      <p:ext uri="{BB962C8B-B14F-4D97-AF65-F5344CB8AC3E}">
        <p14:creationId xmlns:p14="http://schemas.microsoft.com/office/powerpoint/2010/main" val="7803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4" y="0"/>
            <a:ext cx="3857625" cy="6858000"/>
          </a:xfrm>
          <a:prstGeom prst="rect">
            <a:avLst/>
          </a:prstGeom>
        </p:spPr>
      </p:pic>
      <p:sp>
        <p:nvSpPr>
          <p:cNvPr id="8" name="Oval 7"/>
          <p:cNvSpPr/>
          <p:nvPr/>
        </p:nvSpPr>
        <p:spPr>
          <a:xfrm>
            <a:off x="4124470" y="6060831"/>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080" y="0"/>
            <a:ext cx="3857625" cy="6858000"/>
          </a:xfrm>
          <a:prstGeom prst="rect">
            <a:avLst/>
          </a:prstGeom>
        </p:spPr>
      </p:pic>
    </p:spTree>
    <p:extLst>
      <p:ext uri="{BB962C8B-B14F-4D97-AF65-F5344CB8AC3E}">
        <p14:creationId xmlns:p14="http://schemas.microsoft.com/office/powerpoint/2010/main" val="337834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15" y="0"/>
            <a:ext cx="3857625" cy="6858000"/>
          </a:xfrm>
          <a:prstGeom prst="rect">
            <a:avLst/>
          </a:prstGeom>
        </p:spPr>
      </p:pic>
      <p:graphicFrame>
        <p:nvGraphicFramePr>
          <p:cNvPr id="4" name="Object 2"/>
          <p:cNvGraphicFramePr>
            <a:graphicFrameLocks noChangeAspect="1"/>
          </p:cNvGraphicFramePr>
          <p:nvPr>
            <p:extLst>
              <p:ext uri="{D42A27DB-BD31-4B8C-83A1-F6EECF244321}">
                <p14:modId xmlns:p14="http://schemas.microsoft.com/office/powerpoint/2010/main" val="2095423562"/>
              </p:ext>
            </p:extLst>
          </p:nvPr>
        </p:nvGraphicFramePr>
        <p:xfrm>
          <a:off x="7496178" y="2362048"/>
          <a:ext cx="1806575" cy="449263"/>
        </p:xfrm>
        <a:graphic>
          <a:graphicData uri="http://schemas.openxmlformats.org/presentationml/2006/ole">
            <mc:AlternateContent xmlns:mc="http://schemas.openxmlformats.org/markup-compatibility/2006">
              <mc:Choice xmlns:v="urn:schemas-microsoft-com:vml" Requires="v">
                <p:oleObj name="Equation" r:id="rId3" imgW="698400" imgH="177480" progId="Equation.3">
                  <p:embed/>
                </p:oleObj>
              </mc:Choice>
              <mc:Fallback>
                <p:oleObj name="Equation" r:id="rId3" imgW="698400" imgH="177480" progId="Equation.3">
                  <p:embed/>
                  <p:pic>
                    <p:nvPicPr>
                      <p:cNvPr id="0" name=""/>
                      <p:cNvPicPr>
                        <a:picLocks noChangeAspect="1" noChangeArrowheads="1"/>
                      </p:cNvPicPr>
                      <p:nvPr/>
                    </p:nvPicPr>
                    <p:blipFill>
                      <a:blip r:embed="rId4"/>
                      <a:srcRect/>
                      <a:stretch>
                        <a:fillRect/>
                      </a:stretch>
                    </p:blipFill>
                    <p:spPr bwMode="auto">
                      <a:xfrm>
                        <a:off x="7496178" y="2362048"/>
                        <a:ext cx="1806575"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Arrow Connector 7"/>
          <p:cNvCxnSpPr/>
          <p:nvPr/>
        </p:nvCxnSpPr>
        <p:spPr>
          <a:xfrm>
            <a:off x="3258355" y="1493949"/>
            <a:ext cx="4752304" cy="2704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531391" y="1764406"/>
            <a:ext cx="3736151"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correlation coefficient is</a:t>
            </a:r>
          </a:p>
        </p:txBody>
      </p:sp>
    </p:spTree>
    <p:extLst>
      <p:ext uri="{BB962C8B-B14F-4D97-AF65-F5344CB8AC3E}">
        <p14:creationId xmlns:p14="http://schemas.microsoft.com/office/powerpoint/2010/main" val="28832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52400"/>
            <a:ext cx="8301318" cy="707886"/>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chemeClr val="tx1">
                    <a:lumMod val="75000"/>
                    <a:lumOff val="25000"/>
                  </a:schemeClr>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10.2 Least Squares Regression</a:t>
            </a:r>
          </a:p>
        </p:txBody>
      </p:sp>
      <p:sp>
        <p:nvSpPr>
          <p:cNvPr id="3" name="TextBox 2"/>
          <p:cNvSpPr txBox="1"/>
          <p:nvPr/>
        </p:nvSpPr>
        <p:spPr>
          <a:xfrm>
            <a:off x="1905000" y="1066800"/>
            <a:ext cx="2526422"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What is a line?</a:t>
            </a:r>
          </a:p>
        </p:txBody>
      </p:sp>
      <p:graphicFrame>
        <p:nvGraphicFramePr>
          <p:cNvPr id="82946" name="Object 2"/>
          <p:cNvGraphicFramePr>
            <a:graphicFrameLocks noChangeAspect="1"/>
          </p:cNvGraphicFramePr>
          <p:nvPr>
            <p:extLst>
              <p:ext uri="{D42A27DB-BD31-4B8C-83A1-F6EECF244321}">
                <p14:modId xmlns:p14="http://schemas.microsoft.com/office/powerpoint/2010/main" val="2506176034"/>
              </p:ext>
            </p:extLst>
          </p:nvPr>
        </p:nvGraphicFramePr>
        <p:xfrm>
          <a:off x="4893364" y="1186564"/>
          <a:ext cx="2292292" cy="612569"/>
        </p:xfrm>
        <a:graphic>
          <a:graphicData uri="http://schemas.openxmlformats.org/presentationml/2006/ole">
            <mc:AlternateContent xmlns:mc="http://schemas.openxmlformats.org/markup-compatibility/2006">
              <mc:Choice xmlns:v="urn:schemas-microsoft-com:vml" Requires="v">
                <p:oleObj name="Equation" r:id="rId2" imgW="647640" imgH="203040" progId="Equation.3">
                  <p:embed/>
                </p:oleObj>
              </mc:Choice>
              <mc:Fallback>
                <p:oleObj name="Equation" r:id="rId2" imgW="647640" imgH="203040" progId="Equation.3">
                  <p:embed/>
                  <p:pic>
                    <p:nvPicPr>
                      <p:cNvPr id="0" name=""/>
                      <p:cNvPicPr>
                        <a:picLocks noChangeAspect="1" noChangeArrowheads="1"/>
                      </p:cNvPicPr>
                      <p:nvPr/>
                    </p:nvPicPr>
                    <p:blipFill>
                      <a:blip r:embed="rId3"/>
                      <a:srcRect/>
                      <a:stretch>
                        <a:fillRect/>
                      </a:stretch>
                    </p:blipFill>
                    <p:spPr bwMode="auto">
                      <a:xfrm>
                        <a:off x="4893364" y="1186564"/>
                        <a:ext cx="2292292" cy="6125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oup 8"/>
          <p:cNvGrpSpPr/>
          <p:nvPr/>
        </p:nvGrpSpPr>
        <p:grpSpPr>
          <a:xfrm>
            <a:off x="5416072" y="1650114"/>
            <a:ext cx="1045416" cy="831850"/>
            <a:chOff x="3048000" y="2063750"/>
            <a:chExt cx="914400" cy="831850"/>
          </a:xfrm>
        </p:grpSpPr>
        <p:sp>
          <p:nvSpPr>
            <p:cNvPr id="6" name="Flowchart: Alternate Process 5"/>
            <p:cNvSpPr/>
            <p:nvPr/>
          </p:nvSpPr>
          <p:spPr>
            <a:xfrm>
              <a:off x="3048000" y="2438400"/>
              <a:ext cx="914400" cy="457200"/>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slope</a:t>
              </a:r>
            </a:p>
          </p:txBody>
        </p:sp>
        <p:cxnSp>
          <p:nvCxnSpPr>
            <p:cNvPr id="8" name="Curved Connector 7"/>
            <p:cNvCxnSpPr>
              <a:stCxn id="6" idx="0"/>
            </p:cNvCxnSpPr>
            <p:nvPr/>
          </p:nvCxnSpPr>
          <p:spPr>
            <a:xfrm rot="5400000" flipH="1" flipV="1">
              <a:off x="3321050" y="2247900"/>
              <a:ext cx="374650" cy="6350"/>
            </a:xfrm>
            <a:prstGeom prst="curvedConnector3">
              <a:avLst>
                <a:gd name="adj1" fmla="val 50000"/>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7071314" y="1491364"/>
            <a:ext cx="2271470" cy="457200"/>
            <a:chOff x="4495800" y="1905000"/>
            <a:chExt cx="1986800" cy="457200"/>
          </a:xfrm>
        </p:grpSpPr>
        <mc:AlternateContent xmlns:mc="http://schemas.openxmlformats.org/markup-compatibility/2006" xmlns:a14="http://schemas.microsoft.com/office/drawing/2010/main">
          <mc:Choice Requires="a14">
            <p:sp>
              <p:nvSpPr>
                <p:cNvPr id="11" name="Flowchart: Alternate Process 10"/>
                <p:cNvSpPr/>
                <p:nvPr/>
              </p:nvSpPr>
              <p:spPr>
                <a:xfrm>
                  <a:off x="4724400" y="1905000"/>
                  <a:ext cx="1758200" cy="4572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14:m>
                    <m:oMath xmlns:m="http://schemas.openxmlformats.org/officeDocument/2006/math">
                      <m:r>
                        <a:rPr lang="en-US" sz="2400" i="1" dirty="0" smtClean="0">
                          <a:latin typeface="Cambria Math" panose="02040503050406030204" pitchFamily="18" charset="0"/>
                          <a:cs typeface="Arial" panose="020B0604020202020204" pitchFamily="34" charset="0"/>
                        </a:rPr>
                        <m:t>𝑦</m:t>
                      </m:r>
                    </m:oMath>
                  </a14:m>
                  <a:r>
                    <a:rPr lang="en-US" sz="2400" dirty="0">
                      <a:latin typeface="Arial" panose="020B0604020202020204" pitchFamily="34" charset="0"/>
                      <a:cs typeface="Arial" panose="020B0604020202020204" pitchFamily="34" charset="0"/>
                    </a:rPr>
                    <a:t>- intercept</a:t>
                  </a:r>
                </a:p>
              </p:txBody>
            </p:sp>
          </mc:Choice>
          <mc:Fallback xmlns="">
            <p:sp>
              <p:nvSpPr>
                <p:cNvPr id="11" name="Flowchart: Alternate Process 10"/>
                <p:cNvSpPr>
                  <a:spLocks noRot="1" noChangeAspect="1" noMove="1" noResize="1" noEditPoints="1" noAdjustHandles="1" noChangeArrowheads="1" noChangeShapeType="1" noTextEdit="1"/>
                </p:cNvSpPr>
                <p:nvPr/>
              </p:nvSpPr>
              <p:spPr>
                <a:xfrm>
                  <a:off x="4724400" y="1905000"/>
                  <a:ext cx="1758200" cy="457200"/>
                </a:xfrm>
                <a:prstGeom prst="flowChartAlternateProcess">
                  <a:avLst/>
                </a:prstGeom>
                <a:blipFill rotWithShape="0">
                  <a:blip r:embed="rId5"/>
                  <a:stretch>
                    <a:fillRect t="-9211" b="-30263"/>
                  </a:stretch>
                </a:blipFill>
              </p:spPr>
              <p:txBody>
                <a:bodyPr/>
                <a:lstStyle/>
                <a:p>
                  <a:r>
                    <a:rPr lang="en-US">
                      <a:noFill/>
                    </a:rPr>
                    <a:t> </a:t>
                  </a:r>
                </a:p>
              </p:txBody>
            </p:sp>
          </mc:Fallback>
        </mc:AlternateContent>
        <p:cxnSp>
          <p:nvCxnSpPr>
            <p:cNvPr id="14" name="Curved Connector 13"/>
            <p:cNvCxnSpPr>
              <a:stCxn id="11" idx="1"/>
            </p:cNvCxnSpPr>
            <p:nvPr/>
          </p:nvCxnSpPr>
          <p:spPr>
            <a:xfrm rot="10800000">
              <a:off x="4495800" y="1981200"/>
              <a:ext cx="228600" cy="152400"/>
            </a:xfrm>
            <a:prstGeom prst="curvedConnector3">
              <a:avLst>
                <a:gd name="adj1" fmla="val 50000"/>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877731" y="3200400"/>
            <a:ext cx="4181664" cy="3124200"/>
            <a:chOff x="1981200" y="3200400"/>
            <a:chExt cx="3657600" cy="3124200"/>
          </a:xfrm>
        </p:grpSpPr>
        <p:cxnSp>
          <p:nvCxnSpPr>
            <p:cNvPr id="19" name="Straight Arrow Connector 18"/>
            <p:cNvCxnSpPr/>
            <p:nvPr/>
          </p:nvCxnSpPr>
          <p:spPr>
            <a:xfrm>
              <a:off x="1981200" y="5638800"/>
              <a:ext cx="365760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rot="16200000" flipV="1">
              <a:off x="877095" y="4761705"/>
              <a:ext cx="3124200" cy="158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cxnSp>
        <p:nvCxnSpPr>
          <p:cNvPr id="24" name="Straight Connector 23"/>
          <p:cNvCxnSpPr/>
          <p:nvPr/>
        </p:nvCxnSpPr>
        <p:spPr>
          <a:xfrm flipV="1">
            <a:off x="2790613" y="3657600"/>
            <a:ext cx="2874894" cy="14478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gt-brace-png.png"/>
          <p:cNvPicPr>
            <a:picLocks noChangeAspect="1"/>
          </p:cNvPicPr>
          <p:nvPr/>
        </p:nvPicPr>
        <p:blipFill>
          <a:blip r:embed="rId6" cstate="print"/>
          <a:stretch>
            <a:fillRect/>
          </a:stretch>
        </p:blipFill>
        <p:spPr>
          <a:xfrm rot="10800000">
            <a:off x="3461315" y="4821715"/>
            <a:ext cx="348472" cy="762000"/>
          </a:xfrm>
          <a:prstGeom prst="rect">
            <a:avLst/>
          </a:prstGeom>
        </p:spPr>
      </p:pic>
      <p:sp>
        <p:nvSpPr>
          <p:cNvPr id="26" name="Flowchart: Alternate Process 25"/>
          <p:cNvSpPr/>
          <p:nvPr/>
        </p:nvSpPr>
        <p:spPr>
          <a:xfrm>
            <a:off x="3923146" y="4953000"/>
            <a:ext cx="435590" cy="4572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28" name="TextBox 27"/>
              <p:cNvSpPr txBox="1"/>
              <p:nvPr/>
            </p:nvSpPr>
            <p:spPr>
              <a:xfrm rot="19869314">
                <a:off x="3279449" y="3663774"/>
                <a:ext cx="2304434"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r>
                        <a:rPr lang="en-US" sz="2400" i="1" dirty="0" smtClean="0">
                          <a:latin typeface="Cambria Math" panose="02040503050406030204" pitchFamily="18" charset="0"/>
                          <a:cs typeface="Arial" panose="020B0604020202020204" pitchFamily="34" charset="0"/>
                        </a:rPr>
                        <m:t> = </m:t>
                      </m:r>
                      <m:r>
                        <a:rPr lang="en-US" sz="2400" i="1" dirty="0" smtClean="0">
                          <a:latin typeface="Cambria Math" panose="02040503050406030204" pitchFamily="18" charset="0"/>
                          <a:cs typeface="Arial" panose="020B0604020202020204" pitchFamily="34" charset="0"/>
                        </a:rPr>
                        <m:t>𝑎𝑥</m:t>
                      </m:r>
                      <m:r>
                        <a:rPr lang="en-US" sz="2400" i="1" dirty="0" smtClean="0">
                          <a:latin typeface="Cambria Math" panose="02040503050406030204" pitchFamily="18" charset="0"/>
                          <a:cs typeface="Arial" panose="020B0604020202020204" pitchFamily="34" charset="0"/>
                        </a:rPr>
                        <m:t> + </m:t>
                      </m:r>
                      <m:r>
                        <a:rPr lang="en-US" sz="2400" i="1" dirty="0" smtClean="0">
                          <a:latin typeface="Cambria Math" panose="02040503050406030204" pitchFamily="18" charset="0"/>
                          <a:cs typeface="Arial" panose="020B0604020202020204" pitchFamily="34" charset="0"/>
                        </a:rPr>
                        <m:t>𝑏</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rot="19869314">
                <a:off x="3279449" y="3663774"/>
                <a:ext cx="2304434" cy="461665"/>
              </a:xfrm>
              <a:prstGeom prst="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051139" y="3048000"/>
                <a:ext cx="349300"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051139" y="3048000"/>
                <a:ext cx="349300" cy="461665"/>
              </a:xfrm>
              <a:prstGeom prst="rect">
                <a:avLst/>
              </a:prstGeom>
              <a:blipFill rotWithShape="0">
                <a:blip r:embed="rId8"/>
                <a:stretch>
                  <a:fillRect l="-5263" r="-7018" b="-1184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798040" y="5650468"/>
                <a:ext cx="349300"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𝑥</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798040" y="5650468"/>
                <a:ext cx="349300" cy="461665"/>
              </a:xfrm>
              <a:prstGeom prst="rect">
                <a:avLst/>
              </a:prstGeom>
              <a:blipFill rotWithShape="0">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351259" y="2671446"/>
                <a:ext cx="1538130" cy="461665"/>
              </a:xfrm>
              <a:prstGeom prst="rect">
                <a:avLst/>
              </a:prstGeom>
              <a:noFill/>
              <a:ln>
                <a:noFill/>
              </a:ln>
            </p:spPr>
            <p:txBody>
              <a:bodyPr wrap="square" rtlCol="0">
                <a:spAutoFit/>
              </a:bodyPr>
              <a:lstStyle/>
              <a:p>
                <a:r>
                  <a:rPr lang="en-US" sz="2400" dirty="0">
                    <a:latin typeface="Arial" panose="020B0604020202020204" pitchFamily="34" charset="0"/>
                    <a:cs typeface="Arial" panose="020B0604020202020204" pitchFamily="34" charset="0"/>
                  </a:rPr>
                  <a:t>If </a:t>
                </a:r>
                <a14:m>
                  <m:oMath xmlns:m="http://schemas.openxmlformats.org/officeDocument/2006/math">
                    <m:r>
                      <a:rPr lang="en-US" sz="2400" i="1" dirty="0" smtClean="0">
                        <a:latin typeface="Cambria Math" panose="02040503050406030204" pitchFamily="18" charset="0"/>
                        <a:cs typeface="Arial" panose="020B0604020202020204" pitchFamily="34" charset="0"/>
                      </a:rPr>
                      <m:t>𝑎</m:t>
                    </m:r>
                    <m:r>
                      <a:rPr lang="en-US" sz="2400" i="1" dirty="0" smtClean="0">
                        <a:latin typeface="Cambria Math" panose="02040503050406030204" pitchFamily="18" charset="0"/>
                        <a:cs typeface="Arial" panose="020B0604020202020204" pitchFamily="34" charset="0"/>
                      </a:rPr>
                      <m:t> &gt; 0</m:t>
                    </m:r>
                  </m:oMath>
                </a14:m>
                <a:endParaRPr lang="en-US" sz="24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351259" y="2671446"/>
                <a:ext cx="1538130" cy="461665"/>
              </a:xfrm>
              <a:prstGeom prst="rect">
                <a:avLst/>
              </a:prstGeom>
              <a:blipFill rotWithShape="0">
                <a:blip r:embed="rId10"/>
                <a:stretch>
                  <a:fillRect l="-6349" t="-9211" b="-30263"/>
                </a:stretch>
              </a:blipFill>
              <a:ln>
                <a:noFill/>
              </a:ln>
            </p:spPr>
            <p:txBody>
              <a:bodyPr/>
              <a:lstStyle/>
              <a:p>
                <a:r>
                  <a:rPr lang="en-US">
                    <a:noFill/>
                  </a:rPr>
                  <a:t> </a:t>
                </a:r>
              </a:p>
            </p:txBody>
          </p:sp>
        </mc:Fallback>
      </mc:AlternateContent>
      <p:cxnSp>
        <p:nvCxnSpPr>
          <p:cNvPr id="33" name="Straight Connector 32"/>
          <p:cNvCxnSpPr/>
          <p:nvPr/>
        </p:nvCxnSpPr>
        <p:spPr>
          <a:xfrm rot="5400000">
            <a:off x="5400797" y="3886086"/>
            <a:ext cx="304800" cy="1816"/>
          </a:xfrm>
          <a:prstGeom prst="line">
            <a:avLst/>
          </a:prstGeom>
          <a:ln w="127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4943371" y="4038600"/>
            <a:ext cx="609826" cy="1588"/>
          </a:xfrm>
          <a:prstGeom prst="line">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680749" y="4116388"/>
            <a:ext cx="1899497"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One unit increase in </a:t>
            </a:r>
            <a:r>
              <a:rPr lang="en-US" sz="2400" i="1" dirty="0">
                <a:latin typeface="Arial" panose="020B0604020202020204" pitchFamily="34" charset="0"/>
                <a:cs typeface="Arial" panose="020B0604020202020204" pitchFamily="34" charset="0"/>
              </a:rPr>
              <a:t>x</a:t>
            </a:r>
            <a:endParaRPr lang="en-US" sz="2400" dirty="0">
              <a:latin typeface="Arial" panose="020B0604020202020204" pitchFamily="34" charset="0"/>
              <a:cs typeface="Arial" panose="020B0604020202020204" pitchFamily="34" charset="0"/>
            </a:endParaRPr>
          </a:p>
        </p:txBody>
      </p:sp>
      <p:sp>
        <p:nvSpPr>
          <p:cNvPr id="39" name="TextBox 38"/>
          <p:cNvSpPr txBox="1"/>
          <p:nvPr/>
        </p:nvSpPr>
        <p:spPr>
          <a:xfrm>
            <a:off x="1196247" y="3187037"/>
            <a:ext cx="261354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Positive association</a:t>
            </a:r>
          </a:p>
        </p:txBody>
      </p:sp>
      <mc:AlternateContent xmlns:mc="http://schemas.openxmlformats.org/markup-compatibility/2006" xmlns:a14="http://schemas.microsoft.com/office/drawing/2010/main">
        <mc:Choice Requires="a14">
          <p:sp>
            <p:nvSpPr>
              <p:cNvPr id="40" name="TextBox 39"/>
              <p:cNvSpPr txBox="1"/>
              <p:nvPr/>
            </p:nvSpPr>
            <p:spPr>
              <a:xfrm>
                <a:off x="5578388" y="3667663"/>
                <a:ext cx="3833192"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dirty="0" smtClean="0">
                        <a:latin typeface="Cambria Math" panose="02040503050406030204" pitchFamily="18" charset="0"/>
                        <a:cs typeface="Arial" panose="020B0604020202020204" pitchFamily="34" charset="0"/>
                      </a:rPr>
                      <m:t>𝑎</m:t>
                    </m:r>
                  </m:oMath>
                </a14:m>
                <a:r>
                  <a:rPr lang="en-US" sz="2400" dirty="0">
                    <a:latin typeface="Arial" panose="020B0604020202020204" pitchFamily="34" charset="0"/>
                    <a:cs typeface="Arial" panose="020B0604020202020204" pitchFamily="34" charset="0"/>
                  </a:rPr>
                  <a:t> units increase in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p>
            </p:txBody>
          </p:sp>
        </mc:Choice>
        <mc:Fallback xmlns="">
          <p:sp>
            <p:nvSpPr>
              <p:cNvPr id="40" name="TextBox 39"/>
              <p:cNvSpPr txBox="1">
                <a:spLocks noRot="1" noChangeAspect="1" noMove="1" noResize="1" noEditPoints="1" noAdjustHandles="1" noChangeArrowheads="1" noChangeShapeType="1" noTextEdit="1"/>
              </p:cNvSpPr>
              <p:nvPr/>
            </p:nvSpPr>
            <p:spPr>
              <a:xfrm>
                <a:off x="5578388" y="3667663"/>
                <a:ext cx="3833192" cy="461665"/>
              </a:xfrm>
              <a:prstGeom prst="rect">
                <a:avLst/>
              </a:prstGeom>
              <a:blipFill rotWithShape="0">
                <a:blip r:embed="rId11"/>
                <a:stretch>
                  <a:fillRect t="-9333"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416072" y="2538680"/>
                <a:ext cx="6184257"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The slope </a:t>
                </a:r>
                <a14:m>
                  <m:oMath xmlns:m="http://schemas.openxmlformats.org/officeDocument/2006/math">
                    <m:r>
                      <a:rPr lang="en-US" sz="2400" i="1" dirty="0" smtClean="0">
                        <a:latin typeface="Cambria Math" panose="02040503050406030204" pitchFamily="18" charset="0"/>
                        <a:cs typeface="Times New Roman" panose="02020603050405020304" pitchFamily="18" charset="0"/>
                      </a:rPr>
                      <m:t>𝑎</m:t>
                    </m:r>
                  </m:oMath>
                </a14:m>
                <a:r>
                  <a:rPr lang="en-US" sz="2400" dirty="0">
                    <a:latin typeface="Arial" panose="020B0604020202020204" pitchFamily="34" charset="0"/>
                    <a:cs typeface="Arial" panose="020B0604020202020204" pitchFamily="34" charset="0"/>
                  </a:rPr>
                  <a:t> has the units of </a:t>
                </a:r>
                <a14:m>
                  <m:oMath xmlns:m="http://schemas.openxmlformats.org/officeDocument/2006/math">
                    <m:r>
                      <a:rPr lang="en-US" sz="2400" i="1" dirty="0" smtClean="0">
                        <a:latin typeface="Cambria Math" panose="02040503050406030204" pitchFamily="18" charset="0"/>
                      </a:rPr>
                      <m:t>𝑦</m:t>
                    </m:r>
                  </m:oMath>
                </a14:m>
                <a:r>
                  <a:rPr lang="en-US" sz="2400" dirty="0">
                    <a:latin typeface="Arial" panose="020B0604020202020204" pitchFamily="34" charset="0"/>
                    <a:cs typeface="Arial" panose="020B0604020202020204" pitchFamily="34" charset="0"/>
                  </a:rPr>
                  <a:t> per units of </a:t>
                </a:r>
                <a14:m>
                  <m:oMath xmlns:m="http://schemas.openxmlformats.org/officeDocument/2006/math">
                    <m:r>
                      <a:rPr lang="en-US" sz="2400" i="1" dirty="0" smtClean="0">
                        <a:latin typeface="Cambria Math" panose="02040503050406030204" pitchFamily="18" charset="0"/>
                      </a:rPr>
                      <m:t>𝑥</m:t>
                    </m:r>
                  </m:oMath>
                </a14:m>
                <a:endParaRPr lang="en-US" sz="24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416072" y="2538680"/>
                <a:ext cx="6184257" cy="461665"/>
              </a:xfrm>
              <a:prstGeom prst="rect">
                <a:avLst/>
              </a:prstGeom>
              <a:blipFill rotWithShape="0">
                <a:blip r:embed="rId12"/>
                <a:stretch>
                  <a:fillRect l="-1476" t="-9091"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294703" y="2018842"/>
                <a:ext cx="464628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The intercept </a:t>
                </a:r>
                <a14:m>
                  <m:oMath xmlns:m="http://schemas.openxmlformats.org/officeDocument/2006/math">
                    <m:r>
                      <a:rPr lang="en-US" sz="2400" b="0" i="1" dirty="0" smtClean="0">
                        <a:latin typeface="Cambria Math" panose="02040503050406030204" pitchFamily="18" charset="0"/>
                        <a:cs typeface="Times New Roman" panose="02020603050405020304" pitchFamily="18" charset="0"/>
                      </a:rPr>
                      <m:t>𝑏</m:t>
                    </m:r>
                  </m:oMath>
                </a14:m>
                <a:r>
                  <a:rPr lang="en-US" sz="2400" dirty="0">
                    <a:latin typeface="Arial" panose="020B0604020202020204" pitchFamily="34" charset="0"/>
                    <a:cs typeface="Arial" panose="020B0604020202020204" pitchFamily="34" charset="0"/>
                  </a:rPr>
                  <a:t> has the units of </a:t>
                </a:r>
                <a14:m>
                  <m:oMath xmlns:m="http://schemas.openxmlformats.org/officeDocument/2006/math">
                    <m:r>
                      <a:rPr lang="en-US" sz="2400" i="1" dirty="0" smtClean="0">
                        <a:latin typeface="Cambria Math" panose="02040503050406030204" pitchFamily="18" charset="0"/>
                      </a:rPr>
                      <m:t>𝑦</m:t>
                    </m:r>
                  </m:oMath>
                </a14:m>
                <a:endParaRPr lang="en-US" sz="2400" dirty="0">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294703" y="2018842"/>
                <a:ext cx="4646285" cy="461665"/>
              </a:xfrm>
              <a:prstGeom prst="rect">
                <a:avLst/>
              </a:prstGeom>
              <a:blipFill rotWithShape="0">
                <a:blip r:embed="rId13"/>
                <a:stretch>
                  <a:fillRect l="-2097" t="-9091" b="-28571"/>
                </a:stretch>
              </a:blipFill>
            </p:spPr>
            <p:txBody>
              <a:bodyPr/>
              <a:lstStyle/>
              <a:p>
                <a:r>
                  <a:rPr lang="en-US">
                    <a:noFill/>
                  </a:rPr>
                  <a:t> </a:t>
                </a:r>
              </a:p>
            </p:txBody>
          </p:sp>
        </mc:Fallback>
      </mc:AlternateContent>
    </p:spTree>
    <p:extLst>
      <p:ext uri="{BB962C8B-B14F-4D97-AF65-F5344CB8AC3E}">
        <p14:creationId xmlns:p14="http://schemas.microsoft.com/office/powerpoint/2010/main" val="11124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out)">
                                      <p:cBhvr>
                                        <p:cTn id="35" dur="2000"/>
                                        <p:tgtEl>
                                          <p:spTgt spid="22"/>
                                        </p:tgtEl>
                                      </p:cBhvr>
                                    </p:animEffect>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down)">
                                      <p:cBhvr>
                                        <p:cTn id="69" dur="500"/>
                                        <p:tgtEl>
                                          <p:spTgt spid="33"/>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p:bldP spid="29" grpId="0"/>
      <p:bldP spid="30" grpId="0"/>
      <p:bldP spid="31" grpId="0"/>
      <p:bldP spid="38" grpId="0"/>
      <p:bldP spid="39" grpId="0"/>
      <p:bldP spid="40" grpId="0"/>
      <p:bldP spid="4"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1"/>
          <p:cNvGrpSpPr/>
          <p:nvPr/>
        </p:nvGrpSpPr>
        <p:grpSpPr>
          <a:xfrm>
            <a:off x="4116977" y="2181497"/>
            <a:ext cx="3657600" cy="3124200"/>
            <a:chOff x="1981200" y="3200400"/>
            <a:chExt cx="3657600" cy="3124200"/>
          </a:xfrm>
        </p:grpSpPr>
        <p:cxnSp>
          <p:nvCxnSpPr>
            <p:cNvPr id="19" name="Straight Arrow Connector 18"/>
            <p:cNvCxnSpPr/>
            <p:nvPr/>
          </p:nvCxnSpPr>
          <p:spPr>
            <a:xfrm>
              <a:off x="1981200" y="5638800"/>
              <a:ext cx="365760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rot="16200000" flipV="1">
              <a:off x="877095" y="4761705"/>
              <a:ext cx="3124200" cy="158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cxnSp>
        <p:nvCxnSpPr>
          <p:cNvPr id="24" name="Straight Connector 23"/>
          <p:cNvCxnSpPr/>
          <p:nvPr/>
        </p:nvCxnSpPr>
        <p:spPr>
          <a:xfrm>
            <a:off x="4426261" y="2508710"/>
            <a:ext cx="3048000" cy="253073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gt-brace-png.png"/>
          <p:cNvPicPr>
            <a:picLocks noChangeAspect="1"/>
          </p:cNvPicPr>
          <p:nvPr/>
        </p:nvPicPr>
        <p:blipFill>
          <a:blip r:embed="rId2" cstate="print"/>
          <a:stretch>
            <a:fillRect/>
          </a:stretch>
        </p:blipFill>
        <p:spPr>
          <a:xfrm rot="10800000" flipH="1">
            <a:off x="4226228" y="2714897"/>
            <a:ext cx="304800" cy="1850834"/>
          </a:xfrm>
          <a:prstGeom prst="rect">
            <a:avLst/>
          </a:prstGeom>
        </p:spPr>
      </p:pic>
      <p:sp>
        <p:nvSpPr>
          <p:cNvPr id="26" name="Flowchart: Alternate Process 25"/>
          <p:cNvSpPr/>
          <p:nvPr/>
        </p:nvSpPr>
        <p:spPr>
          <a:xfrm>
            <a:off x="3802079" y="3400697"/>
            <a:ext cx="381000" cy="4572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28" name="TextBox 27"/>
              <p:cNvSpPr txBox="1"/>
              <p:nvPr/>
            </p:nvSpPr>
            <p:spPr>
              <a:xfrm rot="2412299">
                <a:off x="4541463" y="3557958"/>
                <a:ext cx="1980817"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r>
                        <a:rPr lang="en-US" sz="2400" i="1" dirty="0" smtClean="0">
                          <a:latin typeface="Cambria Math" panose="02040503050406030204" pitchFamily="18" charset="0"/>
                          <a:cs typeface="Arial" panose="020B0604020202020204" pitchFamily="34" charset="0"/>
                        </a:rPr>
                        <m:t> = </m:t>
                      </m:r>
                      <m:r>
                        <a:rPr lang="en-US" sz="2400" i="1" dirty="0" smtClean="0">
                          <a:latin typeface="Cambria Math" panose="02040503050406030204" pitchFamily="18" charset="0"/>
                          <a:cs typeface="Arial" panose="020B0604020202020204" pitchFamily="34" charset="0"/>
                        </a:rPr>
                        <m:t>𝑎𝑥</m:t>
                      </m:r>
                      <m:r>
                        <a:rPr lang="en-US" sz="2400" i="1" dirty="0" smtClean="0">
                          <a:latin typeface="Cambria Math" panose="02040503050406030204" pitchFamily="18" charset="0"/>
                          <a:cs typeface="Arial" panose="020B0604020202020204" pitchFamily="34" charset="0"/>
                        </a:rPr>
                        <m:t> + </m:t>
                      </m:r>
                      <m:r>
                        <a:rPr lang="en-US" sz="2400" i="1" dirty="0" smtClean="0">
                          <a:latin typeface="Cambria Math" panose="02040503050406030204" pitchFamily="18" charset="0"/>
                          <a:cs typeface="Arial" panose="020B0604020202020204" pitchFamily="34" charset="0"/>
                        </a:rPr>
                        <m:t>𝑏</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rot="2412299">
                <a:off x="4541463" y="3557958"/>
                <a:ext cx="1980817" cy="461665"/>
              </a:xfrm>
              <a:prstGeom prst="rect">
                <a:avLst/>
              </a:prstGeom>
              <a:blipFill rotWithShape="0">
                <a:blip r:embed="rId3"/>
                <a:stretch>
                  <a:fillRect l="-6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176289" y="1944413"/>
                <a:ext cx="305524"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176289" y="1944413"/>
                <a:ext cx="305524" cy="461665"/>
              </a:xfrm>
              <a:prstGeom prst="rect">
                <a:avLst/>
              </a:prstGeom>
              <a:blipFill rotWithShape="0">
                <a:blip r:embed="rId4"/>
                <a:stretch>
                  <a:fillRect l="-6000" r="-22000" b="-1184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545977" y="4631565"/>
                <a:ext cx="305524"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𝑥</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545977" y="4631565"/>
                <a:ext cx="305524" cy="461665"/>
              </a:xfrm>
              <a:prstGeom prst="rect">
                <a:avLst/>
              </a:prstGeom>
              <a:blipFill rotWithShape="0">
                <a:blip r:embed="rId5"/>
                <a:stretch>
                  <a:fillRect r="-8000"/>
                </a:stretch>
              </a:blipFill>
              <a:ln>
                <a:noFill/>
              </a:ln>
            </p:spPr>
            <p:txBody>
              <a:bodyPr/>
              <a:lstStyle/>
              <a:p>
                <a:r>
                  <a:rPr lang="en-US">
                    <a:noFill/>
                  </a:rPr>
                  <a:t> </a:t>
                </a:r>
              </a:p>
            </p:txBody>
          </p:sp>
        </mc:Fallback>
      </mc:AlternateContent>
      <p:cxnSp>
        <p:nvCxnSpPr>
          <p:cNvPr id="33" name="Straight Connector 32"/>
          <p:cNvCxnSpPr/>
          <p:nvPr/>
        </p:nvCxnSpPr>
        <p:spPr>
          <a:xfrm rot="5400000">
            <a:off x="6090735" y="3802693"/>
            <a:ext cx="685800" cy="158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602817" y="3408251"/>
            <a:ext cx="836841" cy="1588"/>
          </a:xfrm>
          <a:prstGeom prst="line">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5473656" y="2173778"/>
                <a:ext cx="144780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One unit increase in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endParaRPr lang="en-US" sz="2400"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5473656" y="2173778"/>
                <a:ext cx="1447800" cy="1200329"/>
              </a:xfrm>
              <a:prstGeom prst="rect">
                <a:avLst/>
              </a:prstGeom>
              <a:blipFill rotWithShape="0">
                <a:blip r:embed="rId6"/>
                <a:stretch>
                  <a:fillRect l="-6751" t="-3571" r="-4641" b="-11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6547401" y="3243990"/>
                <a:ext cx="1696092" cy="1200329"/>
              </a:xfrm>
              <a:prstGeom prst="rect">
                <a:avLst/>
              </a:prstGeom>
              <a:noFill/>
            </p:spPr>
            <p:txBody>
              <a:bodyPr wrap="square" rtlCol="0">
                <a:spAutoFit/>
              </a:bodyPr>
              <a:lstStyle/>
              <a:p>
                <a14:m>
                  <m:oMath xmlns:m="http://schemas.openxmlformats.org/officeDocument/2006/math">
                    <m:r>
                      <a:rPr lang="en-US" sz="2400" i="1" dirty="0" smtClean="0">
                        <a:latin typeface="Cambria Math" panose="02040503050406030204" pitchFamily="18" charset="0"/>
                        <a:cs typeface="Arial" panose="020B0604020202020204" pitchFamily="34" charset="0"/>
                      </a:rPr>
                      <m:t>|</m:t>
                    </m:r>
                    <m:r>
                      <a:rPr lang="en-US" sz="2400" i="1" dirty="0" smtClean="0">
                        <a:latin typeface="Cambria Math" panose="02040503050406030204" pitchFamily="18" charset="0"/>
                        <a:cs typeface="Arial" panose="020B0604020202020204" pitchFamily="34" charset="0"/>
                      </a:rPr>
                      <m:t>𝑎</m:t>
                    </m:r>
                    <m:r>
                      <a:rPr lang="en-US" sz="2400" i="1" dirty="0" smtClean="0">
                        <a:latin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units decrease</a:t>
                </a:r>
              </a:p>
              <a:p>
                <a:r>
                  <a:rPr lang="en-US" sz="2400" dirty="0">
                    <a:latin typeface="Arial" panose="020B0604020202020204" pitchFamily="34" charset="0"/>
                    <a:cs typeface="Arial" panose="020B0604020202020204" pitchFamily="34" charset="0"/>
                  </a:rPr>
                  <a:t> in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p>
            </p:txBody>
          </p:sp>
        </mc:Choice>
        <mc:Fallback xmlns="">
          <p:sp>
            <p:nvSpPr>
              <p:cNvPr id="40" name="TextBox 39"/>
              <p:cNvSpPr txBox="1">
                <a:spLocks noRot="1" noChangeAspect="1" noMove="1" noResize="1" noEditPoints="1" noAdjustHandles="1" noChangeArrowheads="1" noChangeShapeType="1" noTextEdit="1"/>
              </p:cNvSpPr>
              <p:nvPr/>
            </p:nvSpPr>
            <p:spPr>
              <a:xfrm>
                <a:off x="6547401" y="3243990"/>
                <a:ext cx="1696092" cy="1200329"/>
              </a:xfrm>
              <a:prstGeom prst="rect">
                <a:avLst/>
              </a:prstGeom>
              <a:blipFill rotWithShape="0">
                <a:blip r:embed="rId7"/>
                <a:stretch>
                  <a:fillRect l="-5396" t="-3553" b="-111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331832" y="2671446"/>
                <a:ext cx="1345365" cy="461665"/>
              </a:xfrm>
              <a:prstGeom prst="rect">
                <a:avLst/>
              </a:prstGeom>
              <a:noFill/>
              <a:ln>
                <a:noFill/>
              </a:ln>
            </p:spPr>
            <p:txBody>
              <a:bodyPr wrap="square" rtlCol="0">
                <a:spAutoFit/>
              </a:bodyPr>
              <a:lstStyle/>
              <a:p>
                <a:r>
                  <a:rPr lang="en-US" sz="2400" dirty="0">
                    <a:latin typeface="Arial" panose="020B0604020202020204" pitchFamily="34" charset="0"/>
                    <a:cs typeface="Arial" panose="020B0604020202020204" pitchFamily="34" charset="0"/>
                  </a:rPr>
                  <a:t>If </a:t>
                </a:r>
                <a14:m>
                  <m:oMath xmlns:m="http://schemas.openxmlformats.org/officeDocument/2006/math">
                    <m:r>
                      <a:rPr lang="en-US" sz="2400" i="1" dirty="0" smtClean="0">
                        <a:latin typeface="Cambria Math" panose="02040503050406030204" pitchFamily="18" charset="0"/>
                        <a:cs typeface="Arial" panose="020B0604020202020204" pitchFamily="34" charset="0"/>
                      </a:rPr>
                      <m:t>𝑎</m:t>
                    </m:r>
                    <m:r>
                      <a:rPr lang="en-US" sz="2400" i="1" dirty="0" smtClean="0">
                        <a:latin typeface="Cambria Math" panose="02040503050406030204" pitchFamily="18" charset="0"/>
                        <a:cs typeface="Arial" panose="020B0604020202020204" pitchFamily="34" charset="0"/>
                      </a:rPr>
                      <m:t> &lt; 0</m:t>
                    </m:r>
                  </m:oMath>
                </a14:m>
                <a:endParaRPr lang="en-US" sz="24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331832" y="2671446"/>
                <a:ext cx="1345365" cy="461665"/>
              </a:xfrm>
              <a:prstGeom prst="rect">
                <a:avLst/>
              </a:prstGeom>
              <a:blipFill rotWithShape="0">
                <a:blip r:embed="rId8"/>
                <a:stretch>
                  <a:fillRect l="-6787" t="-9211" b="-30263"/>
                </a:stretch>
              </a:blipFill>
              <a:ln>
                <a:noFill/>
              </a:ln>
            </p:spPr>
            <p:txBody>
              <a:bodyPr/>
              <a:lstStyle/>
              <a:p>
                <a:r>
                  <a:rPr lang="en-US">
                    <a:noFill/>
                  </a:rPr>
                  <a:t> </a:t>
                </a:r>
              </a:p>
            </p:txBody>
          </p:sp>
        </mc:Fallback>
      </mc:AlternateContent>
      <p:sp>
        <p:nvSpPr>
          <p:cNvPr id="22" name="TextBox 21"/>
          <p:cNvSpPr txBox="1"/>
          <p:nvPr/>
        </p:nvSpPr>
        <p:spPr>
          <a:xfrm>
            <a:off x="1196247" y="3187037"/>
            <a:ext cx="22860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Negative association</a:t>
            </a:r>
          </a:p>
        </p:txBody>
      </p:sp>
    </p:spTree>
    <p:extLst>
      <p:ext uri="{BB962C8B-B14F-4D97-AF65-F5344CB8AC3E}">
        <p14:creationId xmlns:p14="http://schemas.microsoft.com/office/powerpoint/2010/main" val="23135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out)">
                                      <p:cBhvr>
                                        <p:cTn id="11" dur="2000"/>
                                        <p:tgtEl>
                                          <p:spTgt spid="10"/>
                                        </p:tgtEl>
                                      </p:cBhvr>
                                    </p:animEffec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500"/>
                                        <p:tgtEl>
                                          <p:spTgt spid="33"/>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P spid="30" grpId="0"/>
      <p:bldP spid="38" grpId="0"/>
      <p:bldP spid="4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60419" y="2197768"/>
                <a:ext cx="11894603" cy="1938992"/>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To summarize:</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y-intercept </a:t>
                </a:r>
                <a14:m>
                  <m:oMath xmlns:m="http://schemas.openxmlformats.org/officeDocument/2006/math">
                    <m:r>
                      <a:rPr lang="en-US" sz="2400" i="1" dirty="0" smtClean="0">
                        <a:latin typeface="Cambria Math" panose="02040503050406030204" pitchFamily="18" charset="0"/>
                        <a:cs typeface="Arial" panose="020B0604020202020204" pitchFamily="34" charset="0"/>
                      </a:rPr>
                      <m:t>𝑏</m:t>
                    </m:r>
                  </m:oMath>
                </a14:m>
                <a:r>
                  <a:rPr lang="en-US" sz="2400" dirty="0">
                    <a:latin typeface="Arial" panose="020B0604020202020204" pitchFamily="34" charset="0"/>
                    <a:cs typeface="Arial" panose="020B0604020202020204" pitchFamily="34" charset="0"/>
                  </a:rPr>
                  <a:t> is the value of </a:t>
                </a:r>
                <a14:m>
                  <m:oMath xmlns:m="http://schemas.openxmlformats.org/officeDocument/2006/math">
                    <m:r>
                      <a:rPr lang="en-US" sz="2400" i="1" dirty="0" smtClean="0">
                        <a:latin typeface="Cambria Math" panose="02040503050406030204" pitchFamily="18" charset="0"/>
                        <a:cs typeface="Arial" panose="020B0604020202020204" pitchFamily="34" charset="0"/>
                      </a:rPr>
                      <m:t>𝑦</m:t>
                    </m:r>
                  </m:oMath>
                </a14:m>
                <a:r>
                  <a:rPr lang="en-US" sz="2400" dirty="0">
                    <a:latin typeface="Arial" panose="020B0604020202020204" pitchFamily="34" charset="0"/>
                    <a:cs typeface="Arial" panose="020B0604020202020204" pitchFamily="34" charset="0"/>
                  </a:rPr>
                  <a:t> when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r>
                      <a:rPr lang="en-US" sz="2400" i="1" dirty="0" smtClean="0">
                        <a:latin typeface="Cambria Math" panose="02040503050406030204" pitchFamily="18" charset="0"/>
                        <a:cs typeface="Arial" panose="020B0604020202020204" pitchFamily="34" charset="0"/>
                      </a:rPr>
                      <m:t>=0</m:t>
                    </m:r>
                  </m:oMath>
                </a14:m>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slope </a:t>
                </a:r>
                <a14:m>
                  <m:oMath xmlns:m="http://schemas.openxmlformats.org/officeDocument/2006/math">
                    <m:r>
                      <a:rPr lang="en-US" sz="2400" i="1" dirty="0" smtClean="0">
                        <a:latin typeface="Cambria Math" panose="02040503050406030204" pitchFamily="18" charset="0"/>
                        <a:cs typeface="Arial" panose="020B0604020202020204" pitchFamily="34" charset="0"/>
                      </a:rPr>
                      <m:t>𝑎</m:t>
                    </m:r>
                  </m:oMath>
                </a14:m>
                <a:r>
                  <a:rPr lang="en-US" sz="2400" dirty="0">
                    <a:latin typeface="Arial" panose="020B0604020202020204" pitchFamily="34" charset="0"/>
                    <a:cs typeface="Arial" panose="020B0604020202020204" pitchFamily="34" charset="0"/>
                  </a:rPr>
                  <a:t> is the amount of change in the value of </a:t>
                </a:r>
                <a14:m>
                  <m:oMath xmlns:m="http://schemas.openxmlformats.org/officeDocument/2006/math">
                    <m:r>
                      <a:rPr lang="en-US" sz="2400" i="1" dirty="0" smtClean="0">
                        <a:latin typeface="Cambria Math" panose="02040503050406030204" pitchFamily="18" charset="0"/>
                        <a:cs typeface="Arial" panose="020B0604020202020204" pitchFamily="34" charset="0"/>
                      </a:rPr>
                      <m:t>𝑦</m:t>
                    </m:r>
                  </m:oMath>
                </a14:m>
                <a:r>
                  <a:rPr lang="en-US" sz="2400" dirty="0">
                    <a:latin typeface="Arial" panose="020B0604020202020204" pitchFamily="34" charset="0"/>
                    <a:cs typeface="Arial" panose="020B0604020202020204" pitchFamily="34" charset="0"/>
                  </a:rPr>
                  <a:t> when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r>
                  <a:rPr lang="en-US" sz="2400" dirty="0">
                    <a:latin typeface="Arial" panose="020B0604020202020204" pitchFamily="34" charset="0"/>
                    <a:cs typeface="Arial" panose="020B0604020202020204" pitchFamily="34" charset="0"/>
                  </a:rPr>
                  <a:t> increases by one unit.</a:t>
                </a:r>
              </a:p>
            </p:txBody>
          </p:sp>
        </mc:Choice>
        <mc:Fallback xmlns="">
          <p:sp>
            <p:nvSpPr>
              <p:cNvPr id="2" name="TextBox 1"/>
              <p:cNvSpPr txBox="1">
                <a:spLocks noRot="1" noChangeAspect="1" noMove="1" noResize="1" noEditPoints="1" noAdjustHandles="1" noChangeArrowheads="1" noChangeShapeType="1" noTextEdit="1"/>
              </p:cNvSpPr>
              <p:nvPr/>
            </p:nvSpPr>
            <p:spPr>
              <a:xfrm>
                <a:off x="160419" y="2197768"/>
                <a:ext cx="11894603" cy="1938992"/>
              </a:xfrm>
              <a:prstGeom prst="rect">
                <a:avLst/>
              </a:prstGeom>
              <a:blipFill rotWithShape="0">
                <a:blip r:embed="rId2"/>
                <a:stretch>
                  <a:fillRect l="-768" t="-2201" r="-307" b="-6604"/>
                </a:stretch>
              </a:blipFill>
            </p:spPr>
            <p:txBody>
              <a:bodyPr/>
              <a:lstStyle/>
              <a:p>
                <a:r>
                  <a:rPr lang="en-US">
                    <a:noFill/>
                  </a:rPr>
                  <a:t> </a:t>
                </a:r>
              </a:p>
            </p:txBody>
          </p:sp>
        </mc:Fallback>
      </mc:AlternateContent>
      <p:sp>
        <p:nvSpPr>
          <p:cNvPr id="3" name="Right Brace 2"/>
          <p:cNvSpPr/>
          <p:nvPr/>
        </p:nvSpPr>
        <p:spPr>
          <a:xfrm rot="16200000">
            <a:off x="4974955" y="3466529"/>
            <a:ext cx="279778" cy="1985752"/>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4" name="TextBox 3"/>
          <p:cNvSpPr txBox="1"/>
          <p:nvPr/>
        </p:nvSpPr>
        <p:spPr>
          <a:xfrm>
            <a:off x="3275223" y="4599294"/>
            <a:ext cx="7297832" cy="461665"/>
          </a:xfrm>
          <a:prstGeom prst="rect">
            <a:avLst/>
          </a:prstGeom>
          <a:noFill/>
        </p:spPr>
        <p:txBody>
          <a:bodyPr wrap="none" rtlCol="0">
            <a:spAutoFit/>
          </a:bodyPr>
          <a:lstStyle/>
          <a:p>
            <a:r>
              <a:rPr lang="en-US" sz="2400" dirty="0"/>
              <a:t>increase        or         decrease [after removing the (-) sign]</a:t>
            </a:r>
          </a:p>
        </p:txBody>
      </p:sp>
    </p:spTree>
    <p:extLst>
      <p:ext uri="{BB962C8B-B14F-4D97-AF65-F5344CB8AC3E}">
        <p14:creationId xmlns:p14="http://schemas.microsoft.com/office/powerpoint/2010/main" val="388349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889120" y="649793"/>
            <a:ext cx="1613054"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a:t>
            </a:r>
          </a:p>
        </p:txBody>
      </p:sp>
      <p:graphicFrame>
        <p:nvGraphicFramePr>
          <p:cNvPr id="84995" name="Object 2"/>
          <p:cNvGraphicFramePr>
            <a:graphicFrameLocks noChangeAspect="1"/>
          </p:cNvGraphicFramePr>
          <p:nvPr>
            <p:extLst>
              <p:ext uri="{D42A27DB-BD31-4B8C-83A1-F6EECF244321}">
                <p14:modId xmlns:p14="http://schemas.microsoft.com/office/powerpoint/2010/main" val="264602289"/>
              </p:ext>
            </p:extLst>
          </p:nvPr>
        </p:nvGraphicFramePr>
        <p:xfrm>
          <a:off x="1329819" y="1299880"/>
          <a:ext cx="3036139" cy="569276"/>
        </p:xfrm>
        <a:graphic>
          <a:graphicData uri="http://schemas.openxmlformats.org/presentationml/2006/ole">
            <mc:AlternateContent xmlns:mc="http://schemas.openxmlformats.org/markup-compatibility/2006">
              <mc:Choice xmlns:v="urn:schemas-microsoft-com:vml" Requires="v">
                <p:oleObj name="Equation" r:id="rId2" imgW="647640" imgH="203040" progId="Equation.3">
                  <p:embed/>
                </p:oleObj>
              </mc:Choice>
              <mc:Fallback>
                <p:oleObj name="Equation" r:id="rId2" imgW="647640" imgH="2030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819" y="1299880"/>
                        <a:ext cx="3036139" cy="569276"/>
                      </a:xfrm>
                      <a:prstGeom prst="rect">
                        <a:avLst/>
                      </a:prstGeom>
                      <a:noFill/>
                    </p:spPr>
                  </p:pic>
                </p:oleObj>
              </mc:Fallback>
            </mc:AlternateContent>
          </a:graphicData>
        </a:graphic>
      </p:graphicFrame>
      <p:graphicFrame>
        <p:nvGraphicFramePr>
          <p:cNvPr id="84996" name="Object 2"/>
          <p:cNvGraphicFramePr>
            <a:graphicFrameLocks noChangeAspect="1"/>
          </p:cNvGraphicFramePr>
          <p:nvPr>
            <p:extLst>
              <p:ext uri="{D42A27DB-BD31-4B8C-83A1-F6EECF244321}">
                <p14:modId xmlns:p14="http://schemas.microsoft.com/office/powerpoint/2010/main" val="2317027346"/>
              </p:ext>
            </p:extLst>
          </p:nvPr>
        </p:nvGraphicFramePr>
        <p:xfrm>
          <a:off x="6912575" y="1262523"/>
          <a:ext cx="3453212" cy="569276"/>
        </p:xfrm>
        <a:graphic>
          <a:graphicData uri="http://schemas.openxmlformats.org/presentationml/2006/ole">
            <mc:AlternateContent xmlns:mc="http://schemas.openxmlformats.org/markup-compatibility/2006">
              <mc:Choice xmlns:v="urn:schemas-microsoft-com:vml" Requires="v">
                <p:oleObj name="Equation" r:id="rId4" imgW="736560" imgH="203040" progId="Equation.3">
                  <p:embed/>
                </p:oleObj>
              </mc:Choice>
              <mc:Fallback>
                <p:oleObj name="Equation" r:id="rId4" imgW="73656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575" y="1262523"/>
                        <a:ext cx="3453212" cy="569276"/>
                      </a:xfrm>
                      <a:prstGeom prst="rect">
                        <a:avLst/>
                      </a:prstGeom>
                      <a:noFill/>
                    </p:spPr>
                  </p:pic>
                </p:oleObj>
              </mc:Fallback>
            </mc:AlternateContent>
          </a:graphicData>
        </a:graphic>
      </p:graphicFrame>
      <p:grpSp>
        <p:nvGrpSpPr>
          <p:cNvPr id="8" name="Group 7"/>
          <p:cNvGrpSpPr/>
          <p:nvPr/>
        </p:nvGrpSpPr>
        <p:grpSpPr>
          <a:xfrm>
            <a:off x="1399946" y="2019502"/>
            <a:ext cx="4365976" cy="4198450"/>
            <a:chOff x="1825085" y="2113544"/>
            <a:chExt cx="4365976" cy="4198450"/>
          </a:xfrm>
        </p:grpSpPr>
        <p:grpSp>
          <p:nvGrpSpPr>
            <p:cNvPr id="55" name="Group 54"/>
            <p:cNvGrpSpPr/>
            <p:nvPr/>
          </p:nvGrpSpPr>
          <p:grpSpPr>
            <a:xfrm>
              <a:off x="1825085" y="2113544"/>
              <a:ext cx="4365976" cy="4198450"/>
              <a:chOff x="301085" y="1600200"/>
              <a:chExt cx="4365976" cy="4198450"/>
            </a:xfrm>
          </p:grpSpPr>
          <p:grpSp>
            <p:nvGrpSpPr>
              <p:cNvPr id="10" name="Group 21"/>
              <p:cNvGrpSpPr/>
              <p:nvPr/>
            </p:nvGrpSpPr>
            <p:grpSpPr>
              <a:xfrm>
                <a:off x="678656" y="1752600"/>
                <a:ext cx="3314700" cy="3124200"/>
                <a:chOff x="1981200" y="3200400"/>
                <a:chExt cx="3657600" cy="3124200"/>
              </a:xfrm>
            </p:grpSpPr>
            <p:cxnSp>
              <p:nvCxnSpPr>
                <p:cNvPr id="19" name="Straight Arrow Connector 18"/>
                <p:cNvCxnSpPr/>
                <p:nvPr/>
              </p:nvCxnSpPr>
              <p:spPr>
                <a:xfrm>
                  <a:off x="1981200" y="5638800"/>
                  <a:ext cx="365760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rot="16200000" flipV="1">
                  <a:off x="877095" y="4761705"/>
                  <a:ext cx="3124200" cy="158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cxnSp>
            <p:nvCxnSpPr>
              <p:cNvPr id="24" name="Straight Connector 23"/>
              <p:cNvCxnSpPr/>
              <p:nvPr/>
            </p:nvCxnSpPr>
            <p:spPr>
              <a:xfrm flipV="1">
                <a:off x="609600" y="2209800"/>
                <a:ext cx="2278856" cy="14478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gt-brace-png.png"/>
              <p:cNvPicPr>
                <a:picLocks noChangeAspect="1"/>
              </p:cNvPicPr>
              <p:nvPr/>
            </p:nvPicPr>
            <p:blipFill>
              <a:blip r:embed="rId6" cstate="print"/>
              <a:stretch>
                <a:fillRect/>
              </a:stretch>
            </p:blipFill>
            <p:spPr>
              <a:xfrm rot="10800000" flipH="1">
                <a:off x="740725" y="3374834"/>
                <a:ext cx="276225" cy="762000"/>
              </a:xfrm>
              <a:prstGeom prst="rect">
                <a:avLst/>
              </a:prstGeom>
            </p:spPr>
          </p:pic>
          <p:sp>
            <p:nvSpPr>
              <p:cNvPr id="26" name="Flowchart: Alternate Process 25"/>
              <p:cNvSpPr/>
              <p:nvPr/>
            </p:nvSpPr>
            <p:spPr>
              <a:xfrm>
                <a:off x="301085" y="3467100"/>
                <a:ext cx="345281" cy="4572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3</a:t>
                </a:r>
              </a:p>
            </p:txBody>
          </p:sp>
          <mc:AlternateContent xmlns:mc="http://schemas.openxmlformats.org/markup-compatibility/2006" xmlns:a14="http://schemas.microsoft.com/office/drawing/2010/main">
            <mc:Choice Requires="a14">
              <p:sp>
                <p:nvSpPr>
                  <p:cNvPr id="28" name="TextBox 27"/>
                  <p:cNvSpPr txBox="1"/>
                  <p:nvPr/>
                </p:nvSpPr>
                <p:spPr>
                  <a:xfrm rot="19659263">
                    <a:off x="1237622" y="2029733"/>
                    <a:ext cx="1925519"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r>
                            <a:rPr lang="en-US" sz="2400" i="1" dirty="0" smtClean="0">
                              <a:latin typeface="Cambria Math" panose="02040503050406030204" pitchFamily="18" charset="0"/>
                              <a:cs typeface="Arial" panose="020B0604020202020204" pitchFamily="34" charset="0"/>
                            </a:rPr>
                            <m:t> = 2</m:t>
                          </m:r>
                          <m:r>
                            <a:rPr lang="en-US" sz="2400" i="1" dirty="0" smtClean="0">
                              <a:latin typeface="Cambria Math" panose="02040503050406030204" pitchFamily="18" charset="0"/>
                              <a:cs typeface="Arial" panose="020B0604020202020204" pitchFamily="34" charset="0"/>
                            </a:rPr>
                            <m:t>𝑥</m:t>
                          </m:r>
                          <m:r>
                            <a:rPr lang="en-US" sz="2400" i="1" dirty="0" smtClean="0">
                              <a:latin typeface="Cambria Math" panose="02040503050406030204" pitchFamily="18" charset="0"/>
                              <a:cs typeface="Arial" panose="020B0604020202020204" pitchFamily="34" charset="0"/>
                            </a:rPr>
                            <m:t> + 3</m:t>
                          </m:r>
                        </m:oMath>
                      </m:oMathPara>
                    </a14:m>
                    <a:endParaRPr lang="en-US" sz="2400" dirty="0">
                      <a:latin typeface="Arial" panose="020B0604020202020204" pitchFamily="34" charset="0"/>
                      <a:cs typeface="Arial" panose="020B060402020202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rot="19659263">
                    <a:off x="1237622" y="2029733"/>
                    <a:ext cx="1925519" cy="461665"/>
                  </a:xfrm>
                  <a:prstGeom prst="rect">
                    <a:avLst/>
                  </a:prstGeom>
                  <a:blipFill rotWithShape="0">
                    <a:blip r:embed="rId8"/>
                    <a:stretch>
                      <a:fillRect b="-29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726573" y="1600200"/>
                    <a:ext cx="276881"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26573" y="1600200"/>
                    <a:ext cx="276881" cy="461665"/>
                  </a:xfrm>
                  <a:prstGeom prst="rect">
                    <a:avLst/>
                  </a:prstGeom>
                  <a:blipFill rotWithShape="0">
                    <a:blip r:embed="rId9"/>
                    <a:stretch>
                      <a:fillRect l="-6522" r="-32609"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786188" y="4202668"/>
                    <a:ext cx="276881"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𝑥</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3786188" y="4202668"/>
                    <a:ext cx="276881" cy="461665"/>
                  </a:xfrm>
                  <a:prstGeom prst="rect">
                    <a:avLst/>
                  </a:prstGeom>
                  <a:blipFill rotWithShape="0">
                    <a:blip r:embed="rId10"/>
                    <a:stretch>
                      <a:fillRect r="-195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364798" y="4871531"/>
                    <a:ext cx="1671165"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𝑎</m:t>
                          </m:r>
                          <m:r>
                            <a:rPr lang="en-US" sz="2400" b="0" i="1" dirty="0" smtClean="0">
                              <a:latin typeface="Cambria Math" panose="02040503050406030204" pitchFamily="18" charset="0"/>
                              <a:cs typeface="Arial" panose="020B0604020202020204" pitchFamily="34" charset="0"/>
                            </a:rPr>
                            <m:t>=2</m:t>
                          </m:r>
                          <m:r>
                            <a:rPr lang="en-US" sz="2400" i="1" dirty="0" smtClean="0">
                              <a:latin typeface="Cambria Math" panose="02040503050406030204" pitchFamily="18" charset="0"/>
                              <a:cs typeface="Arial" panose="020B0604020202020204" pitchFamily="34" charset="0"/>
                            </a:rPr>
                            <m:t> &gt; 0</m:t>
                          </m:r>
                        </m:oMath>
                      </m:oMathPara>
                    </a14:m>
                    <a:endParaRPr lang="en-US" sz="24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364798" y="4871531"/>
                    <a:ext cx="1671165" cy="461665"/>
                  </a:xfrm>
                  <a:prstGeom prst="rect">
                    <a:avLst/>
                  </a:prstGeom>
                  <a:blipFill rotWithShape="0">
                    <a:blip r:embed="rId11"/>
                    <a:stretch>
                      <a:fillRect/>
                    </a:stretch>
                  </a:blipFill>
                  <a:ln>
                    <a:noFill/>
                  </a:ln>
                </p:spPr>
                <p:txBody>
                  <a:bodyPr/>
                  <a:lstStyle/>
                  <a:p>
                    <a:r>
                      <a:rPr lang="en-US">
                        <a:noFill/>
                      </a:rPr>
                      <a:t> </a:t>
                    </a:r>
                  </a:p>
                </p:txBody>
              </p:sp>
            </mc:Fallback>
          </mc:AlternateContent>
          <p:sp>
            <p:nvSpPr>
              <p:cNvPr id="38" name="TextBox 37"/>
              <p:cNvSpPr txBox="1"/>
              <p:nvPr/>
            </p:nvSpPr>
            <p:spPr>
              <a:xfrm>
                <a:off x="1604834" y="2990849"/>
                <a:ext cx="1588294"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One unit increase in </a:t>
                </a:r>
                <a:r>
                  <a:rPr lang="en-US" sz="2400" i="1" dirty="0">
                    <a:latin typeface="Arial" panose="020B0604020202020204" pitchFamily="34" charset="0"/>
                    <a:cs typeface="Arial" panose="020B0604020202020204" pitchFamily="34" charset="0"/>
                  </a:rPr>
                  <a:t>x</a:t>
                </a:r>
                <a:endParaRPr lang="en-US" sz="2400" dirty="0">
                  <a:latin typeface="Arial" panose="020B0604020202020204" pitchFamily="34" charset="0"/>
                  <a:cs typeface="Arial" panose="020B0604020202020204" pitchFamily="34" charset="0"/>
                </a:endParaRPr>
              </a:p>
            </p:txBody>
          </p:sp>
          <p:sp>
            <p:nvSpPr>
              <p:cNvPr id="39" name="TextBox 38"/>
              <p:cNvSpPr txBox="1"/>
              <p:nvPr/>
            </p:nvSpPr>
            <p:spPr>
              <a:xfrm>
                <a:off x="865013" y="5336985"/>
                <a:ext cx="292605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Positive association</a:t>
                </a:r>
              </a:p>
            </p:txBody>
          </p:sp>
          <p:sp>
            <p:nvSpPr>
              <p:cNvPr id="40" name="TextBox 39"/>
              <p:cNvSpPr txBox="1"/>
              <p:nvPr/>
            </p:nvSpPr>
            <p:spPr>
              <a:xfrm>
                <a:off x="3009711" y="1886355"/>
                <a:ext cx="165735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units increase in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p>
            </p:txBody>
          </p:sp>
        </p:grpSp>
        <p:cxnSp>
          <p:nvCxnSpPr>
            <p:cNvPr id="57" name="Straight Connector 56"/>
            <p:cNvCxnSpPr/>
            <p:nvPr/>
          </p:nvCxnSpPr>
          <p:spPr>
            <a:xfrm>
              <a:off x="4182725" y="2911566"/>
              <a:ext cx="0" cy="517738"/>
            </a:xfrm>
            <a:prstGeom prst="line">
              <a:avLst/>
            </a:prstGeom>
            <a:ln w="127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320267" y="3439384"/>
              <a:ext cx="862458" cy="794"/>
            </a:xfrm>
            <a:prstGeom prst="line">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6912575" y="1920996"/>
            <a:ext cx="4225797" cy="4296955"/>
            <a:chOff x="6912575" y="1920996"/>
            <a:chExt cx="4225797" cy="4296955"/>
          </a:xfrm>
        </p:grpSpPr>
        <mc:AlternateContent xmlns:mc="http://schemas.openxmlformats.org/markup-compatibility/2006" xmlns:a14="http://schemas.microsoft.com/office/drawing/2010/main">
          <mc:Choice Requires="a14">
            <p:sp>
              <p:nvSpPr>
                <p:cNvPr id="44" name="TextBox 43"/>
                <p:cNvSpPr txBox="1"/>
                <p:nvPr/>
              </p:nvSpPr>
              <p:spPr>
                <a:xfrm>
                  <a:off x="7277346" y="1920996"/>
                  <a:ext cx="305524"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7277346" y="1920996"/>
                  <a:ext cx="305524" cy="461665"/>
                </a:xfrm>
                <a:prstGeom prst="rect">
                  <a:avLst/>
                </a:prstGeom>
                <a:blipFill rotWithShape="0">
                  <a:blip r:embed="rId12"/>
                  <a:stretch>
                    <a:fillRect l="-6000" r="-22000" b="-13158"/>
                  </a:stretch>
                </a:blipFill>
                <a:ln>
                  <a:noFill/>
                </a:ln>
              </p:spPr>
              <p:txBody>
                <a:bodyPr/>
                <a:lstStyle/>
                <a:p>
                  <a:r>
                    <a:rPr lang="en-US">
                      <a:noFill/>
                    </a:rPr>
                    <a:t> </a:t>
                  </a:r>
                </a:p>
              </p:txBody>
            </p:sp>
          </mc:Fallback>
        </mc:AlternateContent>
        <p:grpSp>
          <p:nvGrpSpPr>
            <p:cNvPr id="6" name="Group 5"/>
            <p:cNvGrpSpPr/>
            <p:nvPr/>
          </p:nvGrpSpPr>
          <p:grpSpPr>
            <a:xfrm>
              <a:off x="6912575" y="1940689"/>
              <a:ext cx="4225797" cy="4277262"/>
              <a:chOff x="6400800" y="2040000"/>
              <a:chExt cx="4225797" cy="4277262"/>
            </a:xfrm>
          </p:grpSpPr>
          <p:grpSp>
            <p:nvGrpSpPr>
              <p:cNvPr id="56" name="Group 55"/>
              <p:cNvGrpSpPr/>
              <p:nvPr/>
            </p:nvGrpSpPr>
            <p:grpSpPr>
              <a:xfrm>
                <a:off x="6400800" y="2040000"/>
                <a:ext cx="4225797" cy="4277262"/>
                <a:chOff x="4876800" y="1526656"/>
                <a:chExt cx="4225797" cy="4277262"/>
              </a:xfrm>
            </p:grpSpPr>
            <p:grpSp>
              <p:nvGrpSpPr>
                <p:cNvPr id="36" name="Group 21"/>
                <p:cNvGrpSpPr/>
                <p:nvPr/>
              </p:nvGrpSpPr>
              <p:grpSpPr>
                <a:xfrm>
                  <a:off x="5180876" y="1752600"/>
                  <a:ext cx="3657600" cy="3124200"/>
                  <a:chOff x="1981200" y="3200400"/>
                  <a:chExt cx="3657600" cy="3124200"/>
                </a:xfrm>
              </p:grpSpPr>
              <p:cxnSp>
                <p:nvCxnSpPr>
                  <p:cNvPr id="53" name="Straight Arrow Connector 52"/>
                  <p:cNvCxnSpPr/>
                  <p:nvPr/>
                </p:nvCxnSpPr>
                <p:spPr>
                  <a:xfrm>
                    <a:off x="1981200" y="5638800"/>
                    <a:ext cx="365760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rot="16200000" flipV="1">
                    <a:off x="877095" y="4761705"/>
                    <a:ext cx="3124200" cy="158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cxnSp>
              <p:nvCxnSpPr>
                <p:cNvPr id="37" name="Straight Connector 36"/>
                <p:cNvCxnSpPr/>
                <p:nvPr/>
              </p:nvCxnSpPr>
              <p:spPr>
                <a:xfrm>
                  <a:off x="5561876" y="2133600"/>
                  <a:ext cx="2667000" cy="21336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41" name="Picture 40" descr="gt-brace-png.png"/>
                <p:cNvPicPr>
                  <a:picLocks noChangeAspect="1"/>
                </p:cNvPicPr>
                <p:nvPr/>
              </p:nvPicPr>
              <p:blipFill>
                <a:blip r:embed="rId13" cstate="print"/>
                <a:stretch>
                  <a:fillRect/>
                </a:stretch>
              </p:blipFill>
              <p:spPr>
                <a:xfrm rot="10800000" flipH="1">
                  <a:off x="5290127" y="2286000"/>
                  <a:ext cx="304800" cy="1850834"/>
                </a:xfrm>
                <a:prstGeom prst="rect">
                  <a:avLst/>
                </a:prstGeom>
              </p:spPr>
            </p:pic>
            <p:sp>
              <p:nvSpPr>
                <p:cNvPr id="42" name="Flowchart: Alternate Process 41"/>
                <p:cNvSpPr/>
                <p:nvPr/>
              </p:nvSpPr>
              <p:spPr>
                <a:xfrm>
                  <a:off x="4876800" y="2971800"/>
                  <a:ext cx="381000" cy="4572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5</a:t>
                  </a:r>
                </a:p>
              </p:txBody>
            </p:sp>
            <mc:AlternateContent xmlns:mc="http://schemas.openxmlformats.org/markup-compatibility/2006" xmlns:a14="http://schemas.microsoft.com/office/drawing/2010/main">
              <mc:Choice Requires="a14">
                <p:sp>
                  <p:nvSpPr>
                    <p:cNvPr id="43" name="TextBox 42"/>
                    <p:cNvSpPr txBox="1"/>
                    <p:nvPr/>
                  </p:nvSpPr>
                  <p:spPr>
                    <a:xfrm rot="2412299">
                      <a:off x="5552463" y="3083865"/>
                      <a:ext cx="2265293"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𝑦</m:t>
                            </m:r>
                            <m:r>
                              <a:rPr lang="en-US" sz="2400" i="1" dirty="0" smtClean="0">
                                <a:latin typeface="Cambria Math" panose="02040503050406030204" pitchFamily="18" charset="0"/>
                                <a:cs typeface="Arial" panose="020B0604020202020204" pitchFamily="34" charset="0"/>
                              </a:rPr>
                              <m:t> = −4 </m:t>
                            </m:r>
                            <m:r>
                              <a:rPr lang="en-US" sz="2400" i="1" dirty="0" smtClean="0">
                                <a:latin typeface="Cambria Math" panose="02040503050406030204" pitchFamily="18" charset="0"/>
                                <a:cs typeface="Arial" panose="020B0604020202020204" pitchFamily="34" charset="0"/>
                              </a:rPr>
                              <m:t>𝑥</m:t>
                            </m:r>
                            <m:r>
                              <a:rPr lang="en-US" sz="2400" i="1" dirty="0" smtClean="0">
                                <a:latin typeface="Cambria Math" panose="02040503050406030204" pitchFamily="18" charset="0"/>
                                <a:cs typeface="Arial" panose="020B0604020202020204" pitchFamily="34" charset="0"/>
                              </a:rPr>
                              <m:t> + 5</m:t>
                            </m:r>
                          </m:oMath>
                        </m:oMathPara>
                      </a14:m>
                      <a:endParaRPr lang="en-US" sz="2400" dirty="0">
                        <a:latin typeface="Arial" panose="020B0604020202020204" pitchFamily="34" charset="0"/>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rot="2412299">
                      <a:off x="5552463" y="3083865"/>
                      <a:ext cx="2265293" cy="461665"/>
                    </a:xfrm>
                    <a:prstGeom prst="rect">
                      <a:avLst/>
                    </a:prstGeom>
                    <a:blipFill rotWithShape="0">
                      <a:blip r:embed="rId14"/>
                      <a:stretch>
                        <a:fillRect l="-90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8609876" y="4202668"/>
                      <a:ext cx="305524"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𝑥</m:t>
                            </m:r>
                          </m:oMath>
                        </m:oMathPara>
                      </a14:m>
                      <a:endParaRPr lang="en-US" sz="2400" i="1" dirty="0">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8609876" y="4202668"/>
                      <a:ext cx="305524" cy="461665"/>
                    </a:xfrm>
                    <a:prstGeom prst="rect">
                      <a:avLst/>
                    </a:prstGeom>
                    <a:blipFill rotWithShape="0">
                      <a:blip r:embed="rId15"/>
                      <a:stretch>
                        <a:fillRect r="-1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268011" y="4874144"/>
                      <a:ext cx="1906958"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cs typeface="Arial" panose="020B0604020202020204" pitchFamily="34" charset="0"/>
                              </a:rPr>
                              <m:t>𝑎</m:t>
                            </m:r>
                            <m:r>
                              <a:rPr lang="en-US" sz="2400" b="0" i="1" dirty="0" smtClean="0">
                                <a:latin typeface="Cambria Math" panose="02040503050406030204" pitchFamily="18" charset="0"/>
                                <a:cs typeface="Arial" panose="020B0604020202020204" pitchFamily="34" charset="0"/>
                              </a:rPr>
                              <m:t>=−4</m:t>
                            </m:r>
                            <m:r>
                              <a:rPr lang="en-US" sz="2400" i="1" dirty="0" smtClean="0">
                                <a:latin typeface="Cambria Math" panose="02040503050406030204" pitchFamily="18" charset="0"/>
                                <a:cs typeface="Arial" panose="020B0604020202020204" pitchFamily="34" charset="0"/>
                              </a:rPr>
                              <m:t> &lt; 0</m:t>
                            </m:r>
                          </m:oMath>
                        </m:oMathPara>
                      </a14:m>
                      <a:endParaRPr lang="en-US" sz="2400" dirty="0">
                        <a:latin typeface="Arial" panose="020B0604020202020204" pitchFamily="34" charset="0"/>
                        <a:cs typeface="Arial" panose="020B06040202020202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6268011" y="4874144"/>
                      <a:ext cx="1906958" cy="461665"/>
                    </a:xfrm>
                    <a:prstGeom prst="rect">
                      <a:avLst/>
                    </a:prstGeom>
                    <a:blipFill rotWithShape="0">
                      <a:blip r:embed="rId16"/>
                      <a:stretch>
                        <a:fillRect/>
                      </a:stretch>
                    </a:blipFill>
                    <a:ln>
                      <a:noFill/>
                    </a:ln>
                  </p:spPr>
                  <p:txBody>
                    <a:bodyPr/>
                    <a:lstStyle/>
                    <a:p>
                      <a:r>
                        <a:rPr lang="en-US">
                          <a:noFill/>
                        </a:rPr>
                        <a:t> </a:t>
                      </a:r>
                    </a:p>
                  </p:txBody>
                </p:sp>
              </mc:Fallback>
            </mc:AlternateContent>
            <p:sp>
              <p:nvSpPr>
                <p:cNvPr id="48" name="TextBox 47"/>
                <p:cNvSpPr txBox="1"/>
                <p:nvPr/>
              </p:nvSpPr>
              <p:spPr>
                <a:xfrm>
                  <a:off x="6299996" y="1526656"/>
                  <a:ext cx="144780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One unit increase in </a:t>
                  </a:r>
                  <a:r>
                    <a:rPr lang="en-US" sz="2400" i="1" dirty="0">
                      <a:latin typeface="Arial" panose="020B0604020202020204" pitchFamily="34" charset="0"/>
                      <a:cs typeface="Arial" panose="020B0604020202020204" pitchFamily="34" charset="0"/>
                    </a:rPr>
                    <a:t>x</a:t>
                  </a:r>
                  <a:endParaRPr lang="en-US" sz="2400" dirty="0">
                    <a:latin typeface="Arial" panose="020B0604020202020204" pitchFamily="34" charset="0"/>
                    <a:cs typeface="Arial" panose="020B0604020202020204" pitchFamily="34" charset="0"/>
                  </a:endParaRPr>
                </a:p>
              </p:txBody>
            </p:sp>
            <p:sp>
              <p:nvSpPr>
                <p:cNvPr id="49" name="TextBox 48"/>
                <p:cNvSpPr txBox="1"/>
                <p:nvPr/>
              </p:nvSpPr>
              <p:spPr>
                <a:xfrm>
                  <a:off x="5783830" y="5342253"/>
                  <a:ext cx="313157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Negative association</a:t>
                  </a:r>
                </a:p>
              </p:txBody>
            </p:sp>
            <p:sp>
              <p:nvSpPr>
                <p:cNvPr id="50" name="TextBox 49"/>
                <p:cNvSpPr txBox="1"/>
                <p:nvPr/>
              </p:nvSpPr>
              <p:spPr>
                <a:xfrm>
                  <a:off x="7633085" y="2655837"/>
                  <a:ext cx="1469512"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4 units decrease</a:t>
                  </a:r>
                </a:p>
                <a:p>
                  <a:r>
                    <a:rPr lang="en-US" sz="2400" dirty="0">
                      <a:latin typeface="Arial" panose="020B0604020202020204" pitchFamily="34" charset="0"/>
                      <a:cs typeface="Arial" panose="020B0604020202020204" pitchFamily="34" charset="0"/>
                    </a:rPr>
                    <a:t> in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t>
                  </a:r>
                </a:p>
              </p:txBody>
            </p:sp>
          </p:grpSp>
          <p:cxnSp>
            <p:nvCxnSpPr>
              <p:cNvPr id="59" name="Straight Connector 58"/>
              <p:cNvCxnSpPr/>
              <p:nvPr/>
            </p:nvCxnSpPr>
            <p:spPr>
              <a:xfrm rot="5400000">
                <a:off x="8396567" y="3599234"/>
                <a:ext cx="685800" cy="158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908649" y="3204792"/>
                <a:ext cx="836841" cy="1588"/>
              </a:xfrm>
              <a:prstGeom prst="line">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cxnSp>
        <p:nvCxnSpPr>
          <p:cNvPr id="11" name="Straight Connector 10"/>
          <p:cNvCxnSpPr/>
          <p:nvPr/>
        </p:nvCxnSpPr>
        <p:spPr>
          <a:xfrm>
            <a:off x="5967663" y="880625"/>
            <a:ext cx="32084" cy="5632470"/>
          </a:xfrm>
          <a:prstGeom prst="line">
            <a:avLst/>
          </a:prstGeom>
          <a:ln w="6350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084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639" y="2861188"/>
            <a:ext cx="9853980"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Given bi-variate data, how can we find the best fit regression line?</a:t>
            </a:r>
          </a:p>
        </p:txBody>
      </p:sp>
    </p:spTree>
    <p:extLst>
      <p:ext uri="{BB962C8B-B14F-4D97-AF65-F5344CB8AC3E}">
        <p14:creationId xmlns:p14="http://schemas.microsoft.com/office/powerpoint/2010/main" val="2236151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512" y="862616"/>
            <a:ext cx="35252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Method of least squares</a:t>
            </a:r>
          </a:p>
        </p:txBody>
      </p:sp>
      <p:graphicFrame>
        <p:nvGraphicFramePr>
          <p:cNvPr id="3" name="Object 2"/>
          <p:cNvGraphicFramePr>
            <a:graphicFrameLocks noChangeAspect="1"/>
          </p:cNvGraphicFramePr>
          <p:nvPr>
            <p:extLst>
              <p:ext uri="{D42A27DB-BD31-4B8C-83A1-F6EECF244321}">
                <p14:modId xmlns:p14="http://schemas.microsoft.com/office/powerpoint/2010/main" val="1263971327"/>
              </p:ext>
            </p:extLst>
          </p:nvPr>
        </p:nvGraphicFramePr>
        <p:xfrm>
          <a:off x="1513038" y="5785591"/>
          <a:ext cx="1600200" cy="488891"/>
        </p:xfrm>
        <a:graphic>
          <a:graphicData uri="http://schemas.openxmlformats.org/presentationml/2006/ole">
            <mc:AlternateContent xmlns:mc="http://schemas.openxmlformats.org/markup-compatibility/2006">
              <mc:Choice xmlns:v="urn:schemas-microsoft-com:vml" Requires="v">
                <p:oleObj name="Equation" r:id="rId2" imgW="647640" imgH="203040" progId="Equation.3">
                  <p:embed/>
                </p:oleObj>
              </mc:Choice>
              <mc:Fallback>
                <p:oleObj name="Equation" r:id="rId2" imgW="647640" imgH="2030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038" y="5785591"/>
                        <a:ext cx="1600200" cy="4888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4" name="TextBox 3"/>
              <p:cNvSpPr txBox="1"/>
              <p:nvPr/>
            </p:nvSpPr>
            <p:spPr>
              <a:xfrm>
                <a:off x="4161558" y="693339"/>
                <a:ext cx="7978898" cy="126188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The best fit (least-squares) regression line </a:t>
                </a:r>
                <a14:m>
                  <m:oMath xmlns:m="http://schemas.openxmlformats.org/officeDocument/2006/math">
                    <m:acc>
                      <m:accPr>
                        <m:chr m:val="̂"/>
                        <m:ctrlPr>
                          <a:rPr lang="en-US" sz="2800" i="1" smtClean="0">
                            <a:latin typeface="Cambria Math" panose="02040503050406030204" pitchFamily="18" charset="0"/>
                            <a:cs typeface="Arial" panose="020B0604020202020204" pitchFamily="34" charset="0"/>
                          </a:rPr>
                        </m:ctrlPr>
                      </m:accPr>
                      <m:e>
                        <m:r>
                          <a:rPr lang="en-US" sz="2800" b="0" i="1" smtClean="0">
                            <a:latin typeface="Cambria Math" panose="02040503050406030204" pitchFamily="18" charset="0"/>
                            <a:cs typeface="Arial" panose="020B0604020202020204" pitchFamily="34" charset="0"/>
                          </a:rPr>
                          <m:t>𝑦</m:t>
                        </m:r>
                      </m:e>
                    </m:acc>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𝑎</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𝑥</m:t>
                    </m:r>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𝑏</m:t>
                    </m:r>
                  </m:oMath>
                </a14:m>
                <a:r>
                  <a:rPr lang="en-US" sz="2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the data is that line with the least (minimum) possible squared “vertical“ deviations (errors) from the data points.</a:t>
                </a:r>
              </a:p>
            </p:txBody>
          </p:sp>
        </mc:Choice>
        <mc:Fallback xmlns="">
          <p:sp>
            <p:nvSpPr>
              <p:cNvPr id="4" name="TextBox 3"/>
              <p:cNvSpPr txBox="1">
                <a:spLocks noRot="1" noChangeAspect="1" noMove="1" noResize="1" noEditPoints="1" noAdjustHandles="1" noChangeArrowheads="1" noChangeShapeType="1" noTextEdit="1"/>
              </p:cNvSpPr>
              <p:nvPr/>
            </p:nvSpPr>
            <p:spPr>
              <a:xfrm>
                <a:off x="4161558" y="693339"/>
                <a:ext cx="7978898" cy="1261884"/>
              </a:xfrm>
              <a:prstGeom prst="rect">
                <a:avLst/>
              </a:prstGeom>
              <a:blipFill rotWithShape="0">
                <a:blip r:embed="rId5"/>
                <a:stretch>
                  <a:fillRect l="-1144" r="-763" b="-10048"/>
                </a:stretch>
              </a:blipFill>
            </p:spPr>
            <p:txBody>
              <a:bodyPr/>
              <a:lstStyle/>
              <a:p>
                <a:r>
                  <a:rPr lang="en-US">
                    <a:noFill/>
                  </a:rPr>
                  <a:t> </a:t>
                </a:r>
              </a:p>
            </p:txBody>
          </p:sp>
        </mc:Fallback>
      </mc:AlternateContent>
      <p:graphicFrame>
        <p:nvGraphicFramePr>
          <p:cNvPr id="86019" name="Object 3"/>
          <p:cNvGraphicFramePr>
            <a:graphicFrameLocks noChangeAspect="1"/>
          </p:cNvGraphicFramePr>
          <p:nvPr>
            <p:extLst>
              <p:ext uri="{D42A27DB-BD31-4B8C-83A1-F6EECF244321}">
                <p14:modId xmlns:p14="http://schemas.microsoft.com/office/powerpoint/2010/main" val="2032378344"/>
              </p:ext>
            </p:extLst>
          </p:nvPr>
        </p:nvGraphicFramePr>
        <p:xfrm>
          <a:off x="5468606" y="5358523"/>
          <a:ext cx="1566863" cy="1343025"/>
        </p:xfrm>
        <a:graphic>
          <a:graphicData uri="http://schemas.openxmlformats.org/presentationml/2006/ole">
            <mc:AlternateContent xmlns:mc="http://schemas.openxmlformats.org/markup-compatibility/2006">
              <mc:Choice xmlns:v="urn:schemas-microsoft-com:vml" Requires="v">
                <p:oleObj name="Equation" r:id="rId6" imgW="520560" imgH="457200" progId="Equation.3">
                  <p:embed/>
                </p:oleObj>
              </mc:Choice>
              <mc:Fallback>
                <p:oleObj name="Equation" r:id="rId6" imgW="520560" imgH="457200" progId="Equation.3">
                  <p:embed/>
                  <p:pic>
                    <p:nvPicPr>
                      <p:cNvPr id="0" name=""/>
                      <p:cNvPicPr>
                        <a:picLocks noChangeAspect="1" noChangeArrowheads="1"/>
                      </p:cNvPicPr>
                      <p:nvPr/>
                    </p:nvPicPr>
                    <p:blipFill>
                      <a:blip r:embed="rId7"/>
                      <a:srcRect/>
                      <a:stretch>
                        <a:fillRect/>
                      </a:stretch>
                    </p:blipFill>
                    <p:spPr bwMode="auto">
                      <a:xfrm>
                        <a:off x="5468606" y="5358523"/>
                        <a:ext cx="1566863" cy="1343025"/>
                      </a:xfrm>
                      <a:prstGeom prst="rect">
                        <a:avLst/>
                      </a:prstGeom>
                      <a:noFill/>
                    </p:spPr>
                  </p:pic>
                </p:oleObj>
              </mc:Fallback>
            </mc:AlternateContent>
          </a:graphicData>
        </a:graphic>
      </p:graphicFrame>
      <p:graphicFrame>
        <p:nvGraphicFramePr>
          <p:cNvPr id="86020" name="Object 4"/>
          <p:cNvGraphicFramePr>
            <a:graphicFrameLocks noChangeAspect="1"/>
          </p:cNvGraphicFramePr>
          <p:nvPr>
            <p:extLst>
              <p:ext uri="{D42A27DB-BD31-4B8C-83A1-F6EECF244321}">
                <p14:modId xmlns:p14="http://schemas.microsoft.com/office/powerpoint/2010/main" val="1618152865"/>
              </p:ext>
            </p:extLst>
          </p:nvPr>
        </p:nvGraphicFramePr>
        <p:xfrm>
          <a:off x="9079875" y="5681627"/>
          <a:ext cx="2062342" cy="696818"/>
        </p:xfrm>
        <a:graphic>
          <a:graphicData uri="http://schemas.openxmlformats.org/presentationml/2006/ole">
            <mc:AlternateContent xmlns:mc="http://schemas.openxmlformats.org/markup-compatibility/2006">
              <mc:Choice xmlns:v="urn:schemas-microsoft-com:vml" Requires="v">
                <p:oleObj name="Equation" r:id="rId8" imgW="660240" imgH="228600" progId="Equation.3">
                  <p:embed/>
                </p:oleObj>
              </mc:Choice>
              <mc:Fallback>
                <p:oleObj name="Equation" r:id="rId8" imgW="66024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79875" y="5681627"/>
                        <a:ext cx="2062342" cy="696818"/>
                      </a:xfrm>
                      <a:prstGeom prst="rect">
                        <a:avLst/>
                      </a:prstGeom>
                      <a:noFill/>
                    </p:spPr>
                  </p:pic>
                </p:oleObj>
              </mc:Fallback>
            </mc:AlternateContent>
          </a:graphicData>
        </a:graphic>
      </p:graphicFrame>
      <p:graphicFrame>
        <p:nvGraphicFramePr>
          <p:cNvPr id="7" name="Chart 6"/>
          <p:cNvGraphicFramePr/>
          <p:nvPr>
            <p:extLst>
              <p:ext uri="{D42A27DB-BD31-4B8C-83A1-F6EECF244321}">
                <p14:modId xmlns:p14="http://schemas.microsoft.com/office/powerpoint/2010/main" val="599100811"/>
              </p:ext>
            </p:extLst>
          </p:nvPr>
        </p:nvGraphicFramePr>
        <p:xfrm>
          <a:off x="1171073" y="1732546"/>
          <a:ext cx="4924927" cy="3731711"/>
        </p:xfrm>
        <a:graphic>
          <a:graphicData uri="http://schemas.openxmlformats.org/drawingml/2006/chart">
            <c:chart xmlns:c="http://schemas.openxmlformats.org/drawingml/2006/chart" xmlns:r="http://schemas.openxmlformats.org/officeDocument/2006/relationships" r:id="rId10"/>
          </a:graphicData>
        </a:graphic>
      </p:graphicFrame>
      <p:sp>
        <p:nvSpPr>
          <p:cNvPr id="5" name="TextBox 4"/>
          <p:cNvSpPr txBox="1"/>
          <p:nvPr/>
        </p:nvSpPr>
        <p:spPr>
          <a:xfrm>
            <a:off x="4010022" y="5756514"/>
            <a:ext cx="73289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with</a:t>
            </a:r>
          </a:p>
        </p:txBody>
      </p:sp>
      <p:sp>
        <p:nvSpPr>
          <p:cNvPr id="6" name="Rectangle 5"/>
          <p:cNvSpPr/>
          <p:nvPr/>
        </p:nvSpPr>
        <p:spPr>
          <a:xfrm>
            <a:off x="7483861" y="5749637"/>
            <a:ext cx="699230"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and</a:t>
            </a:r>
          </a:p>
        </p:txBody>
      </p:sp>
      <p:cxnSp>
        <p:nvCxnSpPr>
          <p:cNvPr id="9" name="Straight Connector 8"/>
          <p:cNvCxnSpPr/>
          <p:nvPr/>
        </p:nvCxnSpPr>
        <p:spPr>
          <a:xfrm flipV="1">
            <a:off x="2728452" y="3859530"/>
            <a:ext cx="3318" cy="343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57525" y="3105150"/>
            <a:ext cx="0" cy="521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402330" y="3406140"/>
            <a:ext cx="381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45230" y="3105150"/>
            <a:ext cx="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81250" y="4034790"/>
            <a:ext cx="0"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75765" y="2976282"/>
            <a:ext cx="0" cy="494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65876" y="2294680"/>
            <a:ext cx="0" cy="2286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p:cNvSpPr/>
              <p:nvPr/>
            </p:nvSpPr>
            <p:spPr>
              <a:xfrm>
                <a:off x="5993500" y="2157977"/>
                <a:ext cx="5148717" cy="492443"/>
              </a:xfrm>
              <a:prstGeom prst="rect">
                <a:avLst/>
              </a:prstGeom>
            </p:spPr>
            <p:txBody>
              <a:bodyPr wrap="none">
                <a:spAutoFit/>
              </a:bodyPr>
              <a:lstStyle/>
              <a:p>
                <a:r>
                  <a:rPr lang="en-US" sz="2400" dirty="0">
                    <a:solidFill>
                      <a:schemeClr val="accent1">
                        <a:lumMod val="50000"/>
                      </a:schemeClr>
                    </a:solidFill>
                    <a:latin typeface="Arial" panose="020B0604020202020204" pitchFamily="34" charset="0"/>
                    <a:cs typeface="Arial" panose="020B0604020202020204" pitchFamily="34" charset="0"/>
                  </a:rPr>
                  <a:t>vertical deviations </a:t>
                </a:r>
                <a14:m>
                  <m:oMath xmlns:m="http://schemas.openxmlformats.org/officeDocument/2006/math">
                    <m:r>
                      <a:rPr lang="en-US" sz="2600" i="1" dirty="0" smtClean="0">
                        <a:solidFill>
                          <a:schemeClr val="accent1">
                            <a:lumMod val="50000"/>
                          </a:schemeClr>
                        </a:solidFill>
                        <a:latin typeface="Cambria Math" panose="02040503050406030204" pitchFamily="18" charset="0"/>
                        <a:cs typeface="Arial" panose="020B0604020202020204" pitchFamily="34" charset="0"/>
                      </a:rPr>
                      <m:t>=</m:t>
                    </m:r>
                    <m:sSub>
                      <m:sSubPr>
                        <m:ctrlPr>
                          <a:rPr lang="en-US" sz="2600" i="1" smtClean="0">
                            <a:solidFill>
                              <a:schemeClr val="accent1">
                                <a:lumMod val="50000"/>
                              </a:schemeClr>
                            </a:solidFill>
                            <a:latin typeface="Cambria Math" panose="02040503050406030204" pitchFamily="18" charset="0"/>
                            <a:cs typeface="Arial" panose="020B0604020202020204" pitchFamily="34" charset="0"/>
                          </a:rPr>
                        </m:ctrlPr>
                      </m:sSubPr>
                      <m:e>
                        <m:r>
                          <a:rPr lang="en-US" sz="2600" b="0" i="1" smtClean="0">
                            <a:solidFill>
                              <a:schemeClr val="accent1">
                                <a:lumMod val="50000"/>
                              </a:schemeClr>
                            </a:solidFill>
                            <a:latin typeface="Cambria Math" panose="02040503050406030204" pitchFamily="18" charset="0"/>
                            <a:cs typeface="Arial" panose="020B0604020202020204" pitchFamily="34" charset="0"/>
                          </a:rPr>
                          <m:t>𝑦</m:t>
                        </m:r>
                      </m:e>
                      <m:sub>
                        <m:r>
                          <a:rPr lang="en-US" sz="2600" b="0" i="1" smtClean="0">
                            <a:solidFill>
                              <a:schemeClr val="accent1">
                                <a:lumMod val="50000"/>
                              </a:schemeClr>
                            </a:solidFill>
                            <a:latin typeface="Cambria Math" panose="02040503050406030204" pitchFamily="18" charset="0"/>
                            <a:cs typeface="Arial" panose="020B0604020202020204" pitchFamily="34" charset="0"/>
                          </a:rPr>
                          <m:t>𝑖</m:t>
                        </m:r>
                      </m:sub>
                    </m:sSub>
                    <m:r>
                      <a:rPr lang="en-US" sz="2600" b="0" i="1" smtClean="0">
                        <a:solidFill>
                          <a:schemeClr val="accent1">
                            <a:lumMod val="50000"/>
                          </a:schemeClr>
                        </a:solidFill>
                        <a:latin typeface="Cambria Math" panose="02040503050406030204" pitchFamily="18" charset="0"/>
                        <a:cs typeface="Arial" panose="020B0604020202020204" pitchFamily="34" charset="0"/>
                      </a:rPr>
                      <m:t>−(</m:t>
                    </m:r>
                    <m:r>
                      <a:rPr lang="en-US" sz="2600" b="0" i="1" smtClean="0">
                        <a:solidFill>
                          <a:schemeClr val="accent1">
                            <a:lumMod val="50000"/>
                          </a:schemeClr>
                        </a:solidFill>
                        <a:latin typeface="Cambria Math" panose="02040503050406030204" pitchFamily="18" charset="0"/>
                        <a:cs typeface="Arial" panose="020B0604020202020204" pitchFamily="34" charset="0"/>
                      </a:rPr>
                      <m:t>𝑎</m:t>
                    </m:r>
                    <m:r>
                      <a:rPr lang="en-US" sz="2600" b="0" i="1" smtClean="0">
                        <a:solidFill>
                          <a:schemeClr val="accent1">
                            <a:lumMod val="50000"/>
                          </a:schemeClr>
                        </a:solidFill>
                        <a:latin typeface="Cambria Math" panose="02040503050406030204" pitchFamily="18" charset="0"/>
                        <a:cs typeface="Arial" panose="020B0604020202020204" pitchFamily="34" charset="0"/>
                      </a:rPr>
                      <m:t> </m:t>
                    </m:r>
                    <m:sSub>
                      <m:sSubPr>
                        <m:ctrlPr>
                          <a:rPr lang="en-US" sz="2600" b="0" i="1" smtClean="0">
                            <a:solidFill>
                              <a:schemeClr val="accent1">
                                <a:lumMod val="50000"/>
                              </a:schemeClr>
                            </a:solidFill>
                            <a:latin typeface="Cambria Math" panose="02040503050406030204" pitchFamily="18" charset="0"/>
                            <a:cs typeface="Arial" panose="020B0604020202020204" pitchFamily="34" charset="0"/>
                          </a:rPr>
                        </m:ctrlPr>
                      </m:sSubPr>
                      <m:e>
                        <m:r>
                          <a:rPr lang="en-US" sz="2600" b="0" i="1" smtClean="0">
                            <a:solidFill>
                              <a:schemeClr val="accent1">
                                <a:lumMod val="50000"/>
                              </a:schemeClr>
                            </a:solidFill>
                            <a:latin typeface="Cambria Math" panose="02040503050406030204" pitchFamily="18" charset="0"/>
                            <a:cs typeface="Arial" panose="020B0604020202020204" pitchFamily="34" charset="0"/>
                          </a:rPr>
                          <m:t>𝑥</m:t>
                        </m:r>
                      </m:e>
                      <m:sub>
                        <m:r>
                          <a:rPr lang="en-US" sz="2600" b="0" i="1" smtClean="0">
                            <a:solidFill>
                              <a:schemeClr val="accent1">
                                <a:lumMod val="50000"/>
                              </a:schemeClr>
                            </a:solidFill>
                            <a:latin typeface="Cambria Math" panose="02040503050406030204" pitchFamily="18" charset="0"/>
                            <a:cs typeface="Arial" panose="020B0604020202020204" pitchFamily="34" charset="0"/>
                          </a:rPr>
                          <m:t>𝑖</m:t>
                        </m:r>
                      </m:sub>
                    </m:sSub>
                    <m:r>
                      <a:rPr lang="en-US" sz="2600" b="0" i="1" smtClean="0">
                        <a:solidFill>
                          <a:schemeClr val="accent1">
                            <a:lumMod val="50000"/>
                          </a:schemeClr>
                        </a:solidFill>
                        <a:latin typeface="Cambria Math" panose="02040503050406030204" pitchFamily="18" charset="0"/>
                        <a:cs typeface="Arial" panose="020B0604020202020204" pitchFamily="34" charset="0"/>
                      </a:rPr>
                      <m:t>+</m:t>
                    </m:r>
                    <m:r>
                      <a:rPr lang="en-US" sz="2600" b="0" i="1" smtClean="0">
                        <a:solidFill>
                          <a:schemeClr val="accent1">
                            <a:lumMod val="50000"/>
                          </a:schemeClr>
                        </a:solidFill>
                        <a:latin typeface="Cambria Math" panose="02040503050406030204" pitchFamily="18" charset="0"/>
                        <a:cs typeface="Arial" panose="020B0604020202020204" pitchFamily="34" charset="0"/>
                      </a:rPr>
                      <m:t>𝑏</m:t>
                    </m:r>
                    <m:r>
                      <a:rPr lang="en-US" sz="2600" b="0" i="1" smtClean="0">
                        <a:solidFill>
                          <a:schemeClr val="accent1">
                            <a:lumMod val="50000"/>
                          </a:schemeClr>
                        </a:solidFill>
                        <a:latin typeface="Cambria Math" panose="02040503050406030204" pitchFamily="18" charset="0"/>
                        <a:cs typeface="Arial" panose="020B0604020202020204" pitchFamily="34" charset="0"/>
                      </a:rPr>
                      <m:t>)</m:t>
                    </m:r>
                  </m:oMath>
                </a14:m>
                <a:endParaRPr lang="en-US" sz="2600" dirty="0">
                  <a:solidFill>
                    <a:schemeClr val="accent1">
                      <a:lumMod val="50000"/>
                    </a:schemeClr>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5993500" y="2157977"/>
                <a:ext cx="5148717" cy="492443"/>
              </a:xfrm>
              <a:prstGeom prst="rect">
                <a:avLst/>
              </a:prstGeom>
              <a:blipFill rotWithShape="0">
                <a:blip r:embed="rId11"/>
                <a:stretch>
                  <a:fillRect l="-1775" t="-6173" b="-24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429388" y="2620602"/>
                <a:ext cx="6711068" cy="1160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2400" i="1" smtClean="0">
                              <a:solidFill>
                                <a:schemeClr val="accent1">
                                  <a:lumMod val="50000"/>
                                </a:schemeClr>
                              </a:solidFill>
                              <a:latin typeface="Cambria Math" panose="02040503050406030204" pitchFamily="18" charset="0"/>
                              <a:cs typeface="Arial" panose="020B0604020202020204" pitchFamily="34" charset="0"/>
                            </a:rPr>
                          </m:ctrlPr>
                        </m:naryPr>
                        <m:sub/>
                        <m:sup/>
                        <m:e>
                          <m:r>
                            <m:rPr>
                              <m:nor/>
                            </m:rPr>
                            <a:rPr lang="en-US" sz="2400" dirty="0">
                              <a:solidFill>
                                <a:schemeClr val="accent1">
                                  <a:lumMod val="50000"/>
                                </a:schemeClr>
                              </a:solidFill>
                              <a:latin typeface="Arial" panose="020B0604020202020204" pitchFamily="34" charset="0"/>
                              <a:cs typeface="Arial" panose="020B0604020202020204" pitchFamily="34" charset="0"/>
                            </a:rPr>
                            <m:t>vertical</m:t>
                          </m:r>
                          <m:r>
                            <m:rPr>
                              <m:nor/>
                            </m:rPr>
                            <a:rPr lang="en-US" sz="2400" dirty="0">
                              <a:solidFill>
                                <a:schemeClr val="accent1">
                                  <a:lumMod val="50000"/>
                                </a:schemeClr>
                              </a:solidFill>
                              <a:latin typeface="Arial" panose="020B0604020202020204" pitchFamily="34" charset="0"/>
                              <a:cs typeface="Arial" panose="020B0604020202020204" pitchFamily="34" charset="0"/>
                            </a:rPr>
                            <m:t> </m:t>
                          </m:r>
                          <m:r>
                            <m:rPr>
                              <m:nor/>
                            </m:rPr>
                            <a:rPr lang="en-US" sz="2400" dirty="0">
                              <a:solidFill>
                                <a:schemeClr val="accent1">
                                  <a:lumMod val="50000"/>
                                </a:schemeClr>
                              </a:solidFill>
                              <a:latin typeface="Arial" panose="020B0604020202020204" pitchFamily="34" charset="0"/>
                              <a:cs typeface="Arial" panose="020B0604020202020204" pitchFamily="34" charset="0"/>
                            </a:rPr>
                            <m:t>deviations</m:t>
                          </m:r>
                          <m:r>
                            <m:rPr>
                              <m:nor/>
                            </m:rPr>
                            <a:rPr lang="en-US" sz="2400" baseline="30000" dirty="0">
                              <a:solidFill>
                                <a:schemeClr val="accent1">
                                  <a:lumMod val="50000"/>
                                </a:schemeClr>
                              </a:solidFill>
                              <a:latin typeface="Arial" panose="020B0604020202020204" pitchFamily="34" charset="0"/>
                              <a:cs typeface="Arial" panose="020B0604020202020204" pitchFamily="34" charset="0"/>
                            </a:rPr>
                            <m:t>2</m:t>
                          </m:r>
                        </m:e>
                      </m:nary>
                      <m:r>
                        <a:rPr lang="en-US" sz="2600" i="1" dirty="0" smtClean="0">
                          <a:solidFill>
                            <a:schemeClr val="accent1">
                              <a:lumMod val="50000"/>
                            </a:schemeClr>
                          </a:solidFill>
                          <a:latin typeface="Cambria Math" panose="02040503050406030204" pitchFamily="18" charset="0"/>
                          <a:cs typeface="Arial" panose="020B0604020202020204" pitchFamily="34" charset="0"/>
                        </a:rPr>
                        <m:t>=</m:t>
                      </m:r>
                      <m:nary>
                        <m:naryPr>
                          <m:chr m:val="∑"/>
                          <m:ctrlPr>
                            <a:rPr lang="en-US" sz="2600" i="1" dirty="0" smtClean="0">
                              <a:solidFill>
                                <a:schemeClr val="accent1">
                                  <a:lumMod val="50000"/>
                                </a:schemeClr>
                              </a:solidFill>
                              <a:latin typeface="Cambria Math" panose="02040503050406030204" pitchFamily="18" charset="0"/>
                              <a:cs typeface="Arial" panose="020B0604020202020204" pitchFamily="34" charset="0"/>
                            </a:rPr>
                          </m:ctrlPr>
                        </m:naryPr>
                        <m:sub>
                          <m:r>
                            <m:rPr>
                              <m:brk m:alnAt="23"/>
                            </m:rPr>
                            <a:rPr lang="en-US" sz="2600" b="0" i="1" dirty="0" smtClean="0">
                              <a:solidFill>
                                <a:schemeClr val="accent1">
                                  <a:lumMod val="50000"/>
                                </a:schemeClr>
                              </a:solidFill>
                              <a:latin typeface="Cambria Math" panose="02040503050406030204" pitchFamily="18" charset="0"/>
                              <a:cs typeface="Arial" panose="020B0604020202020204" pitchFamily="34" charset="0"/>
                            </a:rPr>
                            <m:t>𝑖</m:t>
                          </m:r>
                          <m:r>
                            <a:rPr lang="en-US" sz="2600" b="0" i="1" dirty="0" smtClean="0">
                              <a:solidFill>
                                <a:schemeClr val="accent1">
                                  <a:lumMod val="50000"/>
                                </a:schemeClr>
                              </a:solidFill>
                              <a:latin typeface="Cambria Math" panose="02040503050406030204" pitchFamily="18" charset="0"/>
                              <a:cs typeface="Arial" panose="020B0604020202020204" pitchFamily="34" charset="0"/>
                            </a:rPr>
                            <m:t>=1</m:t>
                          </m:r>
                        </m:sub>
                        <m:sup>
                          <m:r>
                            <a:rPr lang="en-US" sz="2600" b="0" i="1" dirty="0" smtClean="0">
                              <a:solidFill>
                                <a:schemeClr val="accent1">
                                  <a:lumMod val="50000"/>
                                </a:schemeClr>
                              </a:solidFill>
                              <a:latin typeface="Cambria Math" panose="02040503050406030204" pitchFamily="18" charset="0"/>
                              <a:cs typeface="Arial" panose="020B0604020202020204" pitchFamily="34" charset="0"/>
                            </a:rPr>
                            <m:t>𝑛</m:t>
                          </m:r>
                        </m:sup>
                        <m:e>
                          <m:sSup>
                            <m:sSupPr>
                              <m:ctrlPr>
                                <a:rPr lang="en-US" sz="2600" i="1" dirty="0" smtClean="0">
                                  <a:solidFill>
                                    <a:schemeClr val="accent1">
                                      <a:lumMod val="50000"/>
                                    </a:schemeClr>
                                  </a:solidFill>
                                  <a:latin typeface="Cambria Math" panose="02040503050406030204" pitchFamily="18" charset="0"/>
                                  <a:cs typeface="Arial" panose="020B0604020202020204" pitchFamily="34" charset="0"/>
                                </a:rPr>
                              </m:ctrlPr>
                            </m:sSupPr>
                            <m:e>
                              <m:d>
                                <m:dPr>
                                  <m:begChr m:val="["/>
                                  <m:endChr m:val="]"/>
                                  <m:ctrlPr>
                                    <a:rPr lang="en-US" sz="2600" i="1" dirty="0" smtClean="0">
                                      <a:solidFill>
                                        <a:schemeClr val="accent1">
                                          <a:lumMod val="50000"/>
                                        </a:schemeClr>
                                      </a:solidFill>
                                      <a:latin typeface="Cambria Math" panose="02040503050406030204" pitchFamily="18" charset="0"/>
                                      <a:cs typeface="Arial" panose="020B0604020202020204" pitchFamily="34" charset="0"/>
                                    </a:rPr>
                                  </m:ctrlPr>
                                </m:dPr>
                                <m:e>
                                  <m:sSub>
                                    <m:sSubPr>
                                      <m:ctrlPr>
                                        <a:rPr lang="en-US" sz="2600" i="1">
                                          <a:solidFill>
                                            <a:schemeClr val="accent1">
                                              <a:lumMod val="50000"/>
                                            </a:schemeClr>
                                          </a:solidFill>
                                          <a:latin typeface="Cambria Math" panose="02040503050406030204" pitchFamily="18" charset="0"/>
                                          <a:cs typeface="Arial" panose="020B0604020202020204" pitchFamily="34" charset="0"/>
                                        </a:rPr>
                                      </m:ctrlPr>
                                    </m:sSubPr>
                                    <m:e>
                                      <m:r>
                                        <a:rPr lang="en-US" sz="2600" i="1">
                                          <a:solidFill>
                                            <a:schemeClr val="accent1">
                                              <a:lumMod val="50000"/>
                                            </a:schemeClr>
                                          </a:solidFill>
                                          <a:latin typeface="Cambria Math" panose="02040503050406030204" pitchFamily="18" charset="0"/>
                                          <a:cs typeface="Arial" panose="020B0604020202020204" pitchFamily="34" charset="0"/>
                                        </a:rPr>
                                        <m:t>𝑦</m:t>
                                      </m:r>
                                    </m:e>
                                    <m:sub>
                                      <m:r>
                                        <a:rPr lang="en-US" sz="2600" i="1">
                                          <a:solidFill>
                                            <a:schemeClr val="accent1">
                                              <a:lumMod val="50000"/>
                                            </a:schemeClr>
                                          </a:solidFill>
                                          <a:latin typeface="Cambria Math" panose="02040503050406030204" pitchFamily="18" charset="0"/>
                                          <a:cs typeface="Arial" panose="020B0604020202020204" pitchFamily="34" charset="0"/>
                                        </a:rPr>
                                        <m:t>𝑖</m:t>
                                      </m:r>
                                    </m:sub>
                                  </m:sSub>
                                  <m:r>
                                    <a:rPr lang="en-US" sz="2600" i="1">
                                      <a:solidFill>
                                        <a:schemeClr val="accent1">
                                          <a:lumMod val="50000"/>
                                        </a:schemeClr>
                                      </a:solidFill>
                                      <a:latin typeface="Cambria Math" panose="02040503050406030204" pitchFamily="18" charset="0"/>
                                      <a:cs typeface="Arial" panose="020B0604020202020204" pitchFamily="34" charset="0"/>
                                    </a:rPr>
                                    <m:t>−(</m:t>
                                  </m:r>
                                  <m:r>
                                    <a:rPr lang="en-US" sz="2600" i="1">
                                      <a:solidFill>
                                        <a:schemeClr val="accent1">
                                          <a:lumMod val="50000"/>
                                        </a:schemeClr>
                                      </a:solidFill>
                                      <a:latin typeface="Cambria Math" panose="02040503050406030204" pitchFamily="18" charset="0"/>
                                      <a:cs typeface="Arial" panose="020B0604020202020204" pitchFamily="34" charset="0"/>
                                    </a:rPr>
                                    <m:t>𝑎</m:t>
                                  </m:r>
                                  <m:r>
                                    <a:rPr lang="en-US" sz="2600" i="1">
                                      <a:solidFill>
                                        <a:schemeClr val="accent1">
                                          <a:lumMod val="50000"/>
                                        </a:schemeClr>
                                      </a:solidFill>
                                      <a:latin typeface="Cambria Math" panose="02040503050406030204" pitchFamily="18" charset="0"/>
                                      <a:cs typeface="Arial" panose="020B0604020202020204" pitchFamily="34" charset="0"/>
                                    </a:rPr>
                                    <m:t> </m:t>
                                  </m:r>
                                  <m:sSub>
                                    <m:sSubPr>
                                      <m:ctrlPr>
                                        <a:rPr lang="en-US" sz="2600" i="1">
                                          <a:solidFill>
                                            <a:schemeClr val="accent1">
                                              <a:lumMod val="50000"/>
                                            </a:schemeClr>
                                          </a:solidFill>
                                          <a:latin typeface="Cambria Math" panose="02040503050406030204" pitchFamily="18" charset="0"/>
                                          <a:cs typeface="Arial" panose="020B0604020202020204" pitchFamily="34" charset="0"/>
                                        </a:rPr>
                                      </m:ctrlPr>
                                    </m:sSubPr>
                                    <m:e>
                                      <m:r>
                                        <a:rPr lang="en-US" sz="2600" i="1">
                                          <a:solidFill>
                                            <a:schemeClr val="accent1">
                                              <a:lumMod val="50000"/>
                                            </a:schemeClr>
                                          </a:solidFill>
                                          <a:latin typeface="Cambria Math" panose="02040503050406030204" pitchFamily="18" charset="0"/>
                                          <a:cs typeface="Arial" panose="020B0604020202020204" pitchFamily="34" charset="0"/>
                                        </a:rPr>
                                        <m:t>𝑥</m:t>
                                      </m:r>
                                    </m:e>
                                    <m:sub>
                                      <m:r>
                                        <a:rPr lang="en-US" sz="2600" i="1">
                                          <a:solidFill>
                                            <a:schemeClr val="accent1">
                                              <a:lumMod val="50000"/>
                                            </a:schemeClr>
                                          </a:solidFill>
                                          <a:latin typeface="Cambria Math" panose="02040503050406030204" pitchFamily="18" charset="0"/>
                                          <a:cs typeface="Arial" panose="020B0604020202020204" pitchFamily="34" charset="0"/>
                                        </a:rPr>
                                        <m:t>𝑖</m:t>
                                      </m:r>
                                    </m:sub>
                                  </m:sSub>
                                  <m:r>
                                    <a:rPr lang="en-US" sz="2600" i="1">
                                      <a:solidFill>
                                        <a:schemeClr val="accent1">
                                          <a:lumMod val="50000"/>
                                        </a:schemeClr>
                                      </a:solidFill>
                                      <a:latin typeface="Cambria Math" panose="02040503050406030204" pitchFamily="18" charset="0"/>
                                      <a:cs typeface="Arial" panose="020B0604020202020204" pitchFamily="34" charset="0"/>
                                    </a:rPr>
                                    <m:t>+</m:t>
                                  </m:r>
                                  <m:r>
                                    <a:rPr lang="en-US" sz="2600" i="1">
                                      <a:solidFill>
                                        <a:schemeClr val="accent1">
                                          <a:lumMod val="50000"/>
                                        </a:schemeClr>
                                      </a:solidFill>
                                      <a:latin typeface="Cambria Math" panose="02040503050406030204" pitchFamily="18" charset="0"/>
                                      <a:cs typeface="Arial" panose="020B0604020202020204" pitchFamily="34" charset="0"/>
                                    </a:rPr>
                                    <m:t>𝑏</m:t>
                                  </m:r>
                                  <m:r>
                                    <a:rPr lang="en-US" sz="2600" i="1">
                                      <a:solidFill>
                                        <a:schemeClr val="accent1">
                                          <a:lumMod val="50000"/>
                                        </a:schemeClr>
                                      </a:solidFill>
                                      <a:latin typeface="Cambria Math" panose="02040503050406030204" pitchFamily="18" charset="0"/>
                                      <a:cs typeface="Arial" panose="020B0604020202020204" pitchFamily="34" charset="0"/>
                                    </a:rPr>
                                    <m:t>)</m:t>
                                  </m:r>
                                  <m:r>
                                    <m:rPr>
                                      <m:nor/>
                                    </m:rPr>
                                    <a:rPr lang="en-US" sz="2600" dirty="0">
                                      <a:solidFill>
                                        <a:schemeClr val="accent1">
                                          <a:lumMod val="50000"/>
                                        </a:schemeClr>
                                      </a:solidFill>
                                    </a:rPr>
                                    <m:t> </m:t>
                                  </m:r>
                                </m:e>
                              </m:d>
                            </m:e>
                            <m:sup>
                              <m:r>
                                <a:rPr lang="en-US" sz="2600" b="0" i="1" dirty="0" smtClean="0">
                                  <a:solidFill>
                                    <a:schemeClr val="accent1">
                                      <a:lumMod val="50000"/>
                                    </a:schemeClr>
                                  </a:solidFill>
                                  <a:latin typeface="Cambria Math" panose="02040503050406030204" pitchFamily="18" charset="0"/>
                                  <a:cs typeface="Arial" panose="020B0604020202020204" pitchFamily="34" charset="0"/>
                                </a:rPr>
                                <m:t>2</m:t>
                              </m:r>
                            </m:sup>
                          </m:sSup>
                        </m:e>
                      </m:nary>
                    </m:oMath>
                  </m:oMathPara>
                </a14:m>
                <a:endParaRPr lang="en-US" sz="2600" dirty="0">
                  <a:solidFill>
                    <a:schemeClr val="accent1">
                      <a:lumMod val="50000"/>
                    </a:schemeClr>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5429388" y="2620602"/>
                <a:ext cx="6711068" cy="1160702"/>
              </a:xfrm>
              <a:prstGeom prst="rect">
                <a:avLst/>
              </a:prstGeom>
              <a:blipFill rotWithShape="0">
                <a:blip r:embed="rId12"/>
                <a:stretch>
                  <a:fillRect/>
                </a:stretch>
              </a:blipFill>
            </p:spPr>
            <p:txBody>
              <a:bodyPr/>
              <a:lstStyle/>
              <a:p>
                <a:r>
                  <a:rPr lang="en-US">
                    <a:noFill/>
                  </a:rPr>
                  <a:t> </a:t>
                </a:r>
              </a:p>
            </p:txBody>
          </p:sp>
        </mc:Fallback>
      </mc:AlternateContent>
      <p:sp>
        <p:nvSpPr>
          <p:cNvPr id="29" name="Down Arrow 28"/>
          <p:cNvSpPr/>
          <p:nvPr/>
        </p:nvSpPr>
        <p:spPr>
          <a:xfrm>
            <a:off x="8390197" y="466312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p:cNvSpPr txBox="1"/>
              <p:nvPr/>
            </p:nvSpPr>
            <p:spPr>
              <a:xfrm>
                <a:off x="5872201" y="3792026"/>
                <a:ext cx="5825441"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When minimized as a function in </a:t>
                </a:r>
                <a14:m>
                  <m:oMath xmlns:m="http://schemas.openxmlformats.org/officeDocument/2006/math">
                    <m:r>
                      <a:rPr lang="en-US" sz="2400" i="1" dirty="0" smtClean="0">
                        <a:latin typeface="Cambria Math" panose="02040503050406030204" pitchFamily="18" charset="0"/>
                        <a:cs typeface="Arial" panose="020B0604020202020204" pitchFamily="34" charset="0"/>
                      </a:rPr>
                      <m:t>𝑎</m:t>
                    </m:r>
                  </m:oMath>
                </a14:m>
                <a:r>
                  <a:rPr lang="en-US" sz="2400" dirty="0">
                    <a:latin typeface="Arial" panose="020B0604020202020204" pitchFamily="34" charset="0"/>
                    <a:cs typeface="Arial" panose="020B0604020202020204" pitchFamily="34" charset="0"/>
                  </a:rPr>
                  <a:t> and </a:t>
                </a:r>
                <a14:m>
                  <m:oMath xmlns:m="http://schemas.openxmlformats.org/officeDocument/2006/math">
                    <m:r>
                      <a:rPr lang="en-US" sz="2400" i="1" dirty="0" smtClean="0">
                        <a:latin typeface="Cambria Math" panose="02040503050406030204" pitchFamily="18" charset="0"/>
                        <a:cs typeface="Arial" panose="020B0604020202020204" pitchFamily="34" charset="0"/>
                      </a:rPr>
                      <m:t>𝑏</m:t>
                    </m:r>
                  </m:oMath>
                </a14:m>
                <a:r>
                  <a:rPr lang="en-US" sz="24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we get the best</a:t>
                </a:r>
              </a:p>
            </p:txBody>
          </p:sp>
        </mc:Choice>
        <mc:Fallback xmlns="">
          <p:sp>
            <p:nvSpPr>
              <p:cNvPr id="30" name="TextBox 29"/>
              <p:cNvSpPr txBox="1">
                <a:spLocks noRot="1" noChangeAspect="1" noMove="1" noResize="1" noEditPoints="1" noAdjustHandles="1" noChangeArrowheads="1" noChangeShapeType="1" noTextEdit="1"/>
              </p:cNvSpPr>
              <p:nvPr/>
            </p:nvSpPr>
            <p:spPr>
              <a:xfrm>
                <a:off x="5872201" y="3792026"/>
                <a:ext cx="5825441" cy="830997"/>
              </a:xfrm>
              <a:prstGeom prst="rect">
                <a:avLst/>
              </a:prstGeom>
              <a:blipFill rotWithShape="0">
                <a:blip r:embed="rId13"/>
                <a:stretch>
                  <a:fillRect l="-1046" t="-5147" b="-16912"/>
                </a:stretch>
              </a:blipFill>
            </p:spPr>
            <p:txBody>
              <a:bodyPr/>
              <a:lstStyle/>
              <a:p>
                <a:r>
                  <a:rPr lang="en-US">
                    <a:noFill/>
                  </a:rPr>
                  <a:t> </a:t>
                </a:r>
              </a:p>
            </p:txBody>
          </p:sp>
        </mc:Fallback>
      </mc:AlternateContent>
    </p:spTree>
    <p:extLst>
      <p:ext uri="{BB962C8B-B14F-4D97-AF65-F5344CB8AC3E}">
        <p14:creationId xmlns:p14="http://schemas.microsoft.com/office/powerpoint/2010/main" val="53694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60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6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P spid="5" grpId="0"/>
      <p:bldP spid="6" grpId="0"/>
      <p:bldP spid="28" grpId="0"/>
      <p:bldP spid="31" grpId="0"/>
      <p:bldP spid="29" grpId="0" animBg="1"/>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5642" y="565484"/>
            <a:ext cx="1532021"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a:t>
            </a:r>
            <a:r>
              <a:rPr lang="en-US" sz="2000" dirty="0">
                <a:solidFill>
                  <a:schemeClr val="tx1"/>
                </a:solidFill>
                <a:latin typeface="Times New Roman" pitchFamily="18" charset="0"/>
                <a:cs typeface="Times New Roman" pitchFamily="18" charset="0"/>
              </a:rPr>
              <a:t> :</a:t>
            </a:r>
          </a:p>
        </p:txBody>
      </p:sp>
      <mc:AlternateContent xmlns:mc="http://schemas.openxmlformats.org/markup-compatibility/2006" xmlns:a14="http://schemas.microsoft.com/office/drawing/2010/main">
        <mc:Choice Requires="a14">
          <p:sp>
            <p:nvSpPr>
              <p:cNvPr id="3" name="TextBox 2"/>
              <p:cNvSpPr txBox="1"/>
              <p:nvPr/>
            </p:nvSpPr>
            <p:spPr>
              <a:xfrm>
                <a:off x="2157663" y="591779"/>
                <a:ext cx="9813758" cy="2308324"/>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Find the best fit (least squares) regression line if the correlation between the explanatory variable and the response is 0.25 and the mean and standard deviation of the explanatory variable are 25 and 2.5, respectively. Meanwhile, the mean and standard deviation of the response variable are 10 and 1, respectively. Predict the response to a value of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r>
                      <a:rPr lang="en-US" sz="2400" i="1" dirty="0" smtClean="0">
                        <a:latin typeface="Cambria Math" panose="02040503050406030204" pitchFamily="18" charset="0"/>
                        <a:cs typeface="Arial" panose="020B0604020202020204" pitchFamily="34" charset="0"/>
                      </a:rPr>
                      <m:t>=30</m:t>
                    </m:r>
                  </m:oMath>
                </a14:m>
                <a:r>
                  <a:rPr lang="en-US" sz="2400" dirty="0">
                    <a:latin typeface="Arial" panose="020B0604020202020204" pitchFamily="34" charset="0"/>
                    <a:cs typeface="Arial" panose="020B0604020202020204" pitchFamily="34" charset="0"/>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2157663" y="591779"/>
                <a:ext cx="9813758" cy="2308324"/>
              </a:xfrm>
              <a:prstGeom prst="rect">
                <a:avLst/>
              </a:prstGeom>
              <a:blipFill rotWithShape="0">
                <a:blip r:embed="rId3"/>
                <a:stretch>
                  <a:fillRect l="-994" t="-1847" r="-932" b="-5277"/>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4026098580"/>
              </p:ext>
            </p:extLst>
          </p:nvPr>
        </p:nvGraphicFramePr>
        <p:xfrm>
          <a:off x="8913038" y="5025069"/>
          <a:ext cx="1946275" cy="488950"/>
        </p:xfrm>
        <a:graphic>
          <a:graphicData uri="http://schemas.openxmlformats.org/presentationml/2006/ole">
            <mc:AlternateContent xmlns:mc="http://schemas.openxmlformats.org/markup-compatibility/2006">
              <mc:Choice xmlns:v="urn:schemas-microsoft-com:vml" Requires="v">
                <p:oleObj name="Equation" r:id="rId4" imgW="787320" imgH="203040" progId="Equation.3">
                  <p:embed/>
                </p:oleObj>
              </mc:Choice>
              <mc:Fallback>
                <p:oleObj name="Equation" r:id="rId4" imgW="787320" imgH="203040" progId="Equation.3">
                  <p:embed/>
                  <p:pic>
                    <p:nvPicPr>
                      <p:cNvPr id="0" name=""/>
                      <p:cNvPicPr>
                        <a:picLocks noChangeAspect="1" noChangeArrowheads="1"/>
                      </p:cNvPicPr>
                      <p:nvPr/>
                    </p:nvPicPr>
                    <p:blipFill>
                      <a:blip r:embed="rId5"/>
                      <a:srcRect/>
                      <a:stretch>
                        <a:fillRect/>
                      </a:stretch>
                    </p:blipFill>
                    <p:spPr bwMode="auto">
                      <a:xfrm>
                        <a:off x="8913038" y="5025069"/>
                        <a:ext cx="194627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1183324929"/>
              </p:ext>
            </p:extLst>
          </p:nvPr>
        </p:nvGraphicFramePr>
        <p:xfrm>
          <a:off x="2100263" y="2746375"/>
          <a:ext cx="4281487" cy="1343025"/>
        </p:xfrm>
        <a:graphic>
          <a:graphicData uri="http://schemas.openxmlformats.org/presentationml/2006/ole">
            <mc:AlternateContent xmlns:mc="http://schemas.openxmlformats.org/markup-compatibility/2006">
              <mc:Choice xmlns:v="urn:schemas-microsoft-com:vml" Requires="v">
                <p:oleObj name="Equation" r:id="rId6" imgW="1422360" imgH="457200" progId="Equation.3">
                  <p:embed/>
                </p:oleObj>
              </mc:Choice>
              <mc:Fallback>
                <p:oleObj name="Equation" r:id="rId6" imgW="1422360" imgH="457200" progId="Equation.3">
                  <p:embed/>
                  <p:pic>
                    <p:nvPicPr>
                      <p:cNvPr id="0" name=""/>
                      <p:cNvPicPr>
                        <a:picLocks noChangeAspect="1" noChangeArrowheads="1"/>
                      </p:cNvPicPr>
                      <p:nvPr/>
                    </p:nvPicPr>
                    <p:blipFill>
                      <a:blip r:embed="rId7"/>
                      <a:srcRect/>
                      <a:stretch>
                        <a:fillRect/>
                      </a:stretch>
                    </p:blipFill>
                    <p:spPr bwMode="auto">
                      <a:xfrm>
                        <a:off x="2100263" y="2746375"/>
                        <a:ext cx="4281487" cy="1343025"/>
                      </a:xfrm>
                      <a:prstGeom prst="rect">
                        <a:avLst/>
                      </a:prstGeom>
                      <a:noFill/>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3381780353"/>
              </p:ext>
            </p:extLst>
          </p:nvPr>
        </p:nvGraphicFramePr>
        <p:xfrm>
          <a:off x="2100263" y="4078661"/>
          <a:ext cx="5511800" cy="736600"/>
        </p:xfrm>
        <a:graphic>
          <a:graphicData uri="http://schemas.openxmlformats.org/presentationml/2006/ole">
            <mc:AlternateContent xmlns:mc="http://schemas.openxmlformats.org/markup-compatibility/2006">
              <mc:Choice xmlns:v="urn:schemas-microsoft-com:vml" Requires="v">
                <p:oleObj name="Equation" r:id="rId8" imgW="1765080" imgH="241200" progId="Equation.3">
                  <p:embed/>
                </p:oleObj>
              </mc:Choice>
              <mc:Fallback>
                <p:oleObj name="Equation" r:id="rId8" imgW="1765080" imgH="241200" progId="Equation.3">
                  <p:embed/>
                  <p:pic>
                    <p:nvPicPr>
                      <p:cNvPr id="0" name=""/>
                      <p:cNvPicPr>
                        <a:picLocks noChangeAspect="1" noChangeArrowheads="1"/>
                      </p:cNvPicPr>
                      <p:nvPr/>
                    </p:nvPicPr>
                    <p:blipFill>
                      <a:blip r:embed="rId9"/>
                      <a:srcRect/>
                      <a:stretch>
                        <a:fillRect/>
                      </a:stretch>
                    </p:blipFill>
                    <p:spPr bwMode="auto">
                      <a:xfrm>
                        <a:off x="2100263" y="4078661"/>
                        <a:ext cx="5511800" cy="736600"/>
                      </a:xfrm>
                      <a:prstGeom prst="rect">
                        <a:avLst/>
                      </a:prstGeom>
                      <a:noFill/>
                    </p:spPr>
                  </p:pic>
                </p:oleObj>
              </mc:Fallback>
            </mc:AlternateContent>
          </a:graphicData>
        </a:graphic>
      </p:graphicFrame>
      <p:sp>
        <p:nvSpPr>
          <p:cNvPr id="8" name="Rectangle 7"/>
          <p:cNvSpPr/>
          <p:nvPr/>
        </p:nvSpPr>
        <p:spPr>
          <a:xfrm>
            <a:off x="7339482" y="3182897"/>
            <a:ext cx="699230"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and</a:t>
            </a:r>
          </a:p>
        </p:txBody>
      </p:sp>
      <p:sp>
        <p:nvSpPr>
          <p:cNvPr id="9" name="Rectangle 8"/>
          <p:cNvSpPr/>
          <p:nvPr/>
        </p:nvSpPr>
        <p:spPr>
          <a:xfrm>
            <a:off x="2157663" y="5052354"/>
            <a:ext cx="6755375"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Thus, the best fit (least squares) regression line </a:t>
            </a:r>
            <a:endParaRPr lang="en-US" sz="2400" dirty="0"/>
          </a:p>
        </p:txBody>
      </p:sp>
      <mc:AlternateContent xmlns:mc="http://schemas.openxmlformats.org/markup-compatibility/2006" xmlns:a14="http://schemas.microsoft.com/office/drawing/2010/main">
        <mc:Choice Requires="a14">
          <p:sp>
            <p:nvSpPr>
              <p:cNvPr id="10" name="Rectangle 9"/>
              <p:cNvSpPr/>
              <p:nvPr/>
            </p:nvSpPr>
            <p:spPr>
              <a:xfrm>
                <a:off x="2157663" y="5786200"/>
                <a:ext cx="2240165" cy="523220"/>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When </a:t>
                </a:r>
                <a14:m>
                  <m:oMath xmlns:m="http://schemas.openxmlformats.org/officeDocument/2006/math">
                    <m:r>
                      <a:rPr lang="en-US" sz="2800" i="1" dirty="0">
                        <a:latin typeface="Cambria Math" panose="02040503050406030204" pitchFamily="18" charset="0"/>
                        <a:cs typeface="Arial" panose="020B0604020202020204" pitchFamily="34" charset="0"/>
                      </a:rPr>
                      <m:t>𝑥</m:t>
                    </m:r>
                    <m:r>
                      <a:rPr lang="en-US" sz="2800" i="1" dirty="0">
                        <a:latin typeface="Cambria Math" panose="02040503050406030204" pitchFamily="18" charset="0"/>
                        <a:cs typeface="Arial" panose="020B0604020202020204" pitchFamily="34" charset="0"/>
                      </a:rPr>
                      <m:t>=30</m:t>
                    </m:r>
                  </m:oMath>
                </a14:m>
                <a:r>
                  <a:rPr lang="en-US" sz="2800" dirty="0">
                    <a:latin typeface="Arial" panose="020B0604020202020204" pitchFamily="34" charset="0"/>
                    <a:cs typeface="Arial" panose="020B0604020202020204"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2157663" y="5786200"/>
                <a:ext cx="2240165" cy="523220"/>
              </a:xfrm>
              <a:prstGeom prst="rect">
                <a:avLst/>
              </a:prstGeom>
              <a:blipFill rotWithShape="0">
                <a:blip r:embed="rId10"/>
                <a:stretch>
                  <a:fillRect l="-4360" t="-11628" r="-4632" b="-31395"/>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262146796"/>
              </p:ext>
            </p:extLst>
          </p:nvPr>
        </p:nvGraphicFramePr>
        <p:xfrm>
          <a:off x="4856163" y="5786200"/>
          <a:ext cx="3359150" cy="488950"/>
        </p:xfrm>
        <a:graphic>
          <a:graphicData uri="http://schemas.openxmlformats.org/presentationml/2006/ole">
            <mc:AlternateContent xmlns:mc="http://schemas.openxmlformats.org/markup-compatibility/2006">
              <mc:Choice xmlns:v="urn:schemas-microsoft-com:vml" Requires="v">
                <p:oleObj name="Equation" r:id="rId11" imgW="1358640" imgH="203040" progId="Equation.3">
                  <p:embed/>
                </p:oleObj>
              </mc:Choice>
              <mc:Fallback>
                <p:oleObj name="Equation" r:id="rId11" imgW="1358640" imgH="203040" progId="Equation.3">
                  <p:embed/>
                  <p:pic>
                    <p:nvPicPr>
                      <p:cNvPr id="0" name=""/>
                      <p:cNvPicPr>
                        <a:picLocks noChangeAspect="1" noChangeArrowheads="1"/>
                      </p:cNvPicPr>
                      <p:nvPr/>
                    </p:nvPicPr>
                    <p:blipFill>
                      <a:blip r:embed="rId12"/>
                      <a:srcRect/>
                      <a:stretch>
                        <a:fillRect/>
                      </a:stretch>
                    </p:blipFill>
                    <p:spPr bwMode="auto">
                      <a:xfrm>
                        <a:off x="4856163" y="5786200"/>
                        <a:ext cx="335915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6668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7663" y="518696"/>
            <a:ext cx="9813758" cy="2308324"/>
          </a:xfrm>
          <a:prstGeom prst="rect">
            <a:avLst/>
          </a:prstGeom>
          <a:noFill/>
        </p:spPr>
        <p:txBody>
          <a:bodyPr wrap="square" rtlCol="0">
            <a:spAutoFit/>
          </a:bodyPr>
          <a:lstStyle/>
          <a:p>
            <a:pPr algn="just"/>
            <a:r>
              <a:rPr lang="en-US" sz="2400" b="1" dirty="0">
                <a:latin typeface="Times New Roman" pitchFamily="18" charset="0"/>
                <a:cs typeface="Times New Roman" pitchFamily="18" charset="0"/>
              </a:rPr>
              <a:t>An Unhealthy Commute </a:t>
            </a:r>
            <a:r>
              <a:rPr lang="en-US" sz="2400" dirty="0">
                <a:latin typeface="Times New Roman" pitchFamily="18" charset="0"/>
                <a:cs typeface="Times New Roman" pitchFamily="18" charset="0"/>
              </a:rPr>
              <a:t>The following Gallup organization regularly surveys adult Americans regarding their commute time to work. In addition, they administer a Well-Being Survey. According to the Gallup Organization, “ The Gallup- </a:t>
            </a:r>
            <a:r>
              <a:rPr lang="en-US" sz="2400" dirty="0" err="1">
                <a:latin typeface="Times New Roman" pitchFamily="18" charset="0"/>
                <a:cs typeface="Times New Roman" pitchFamily="18" charset="0"/>
              </a:rPr>
              <a:t>Healthways</a:t>
            </a:r>
            <a:r>
              <a:rPr lang="en-US" sz="2400" dirty="0">
                <a:latin typeface="Times New Roman" pitchFamily="18" charset="0"/>
                <a:cs typeface="Times New Roman" pitchFamily="18" charset="0"/>
              </a:rPr>
              <a:t> Well-Being Index Composite score is comprised of six sub-indices: Life Evaluation, Emotional Health, Physical health, Healthy Behavior, Work Environment and Basic Access.” (.Pg. 188):  </a:t>
            </a:r>
          </a:p>
        </p:txBody>
      </p:sp>
      <p:sp>
        <p:nvSpPr>
          <p:cNvPr id="3" name="TextBox 2"/>
          <p:cNvSpPr txBox="1"/>
          <p:nvPr/>
        </p:nvSpPr>
        <p:spPr>
          <a:xfrm>
            <a:off x="625642" y="565484"/>
            <a:ext cx="1532021"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a:t>
            </a:r>
            <a:r>
              <a:rPr lang="en-US" sz="2000" dirty="0">
                <a:solidFill>
                  <a:schemeClr val="tx1"/>
                </a:solidFill>
                <a:latin typeface="Times New Roman" pitchFamily="18" charset="0"/>
                <a:cs typeface="Times New Roman"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2327002894"/>
              </p:ext>
            </p:extLst>
          </p:nvPr>
        </p:nvGraphicFramePr>
        <p:xfrm>
          <a:off x="2392279" y="2827020"/>
          <a:ext cx="8534400" cy="4030980"/>
        </p:xfrm>
        <a:graphic>
          <a:graphicData uri="http://schemas.openxmlformats.org/drawingml/2006/table">
            <a:tbl>
              <a:tblPr firstRow="1" bandRow="1">
                <a:tableStyleId>{E8B1032C-EA38-4F05-BA0D-38AFFFC7BED3}</a:tableStyleId>
              </a:tblPr>
              <a:tblGrid>
                <a:gridCol w="3140015">
                  <a:extLst>
                    <a:ext uri="{9D8B030D-6E8A-4147-A177-3AD203B41FA5}">
                      <a16:colId xmlns:a16="http://schemas.microsoft.com/office/drawing/2014/main" val="20000"/>
                    </a:ext>
                  </a:extLst>
                </a:gridCol>
                <a:gridCol w="5394385">
                  <a:extLst>
                    <a:ext uri="{9D8B030D-6E8A-4147-A177-3AD203B41FA5}">
                      <a16:colId xmlns:a16="http://schemas.microsoft.com/office/drawing/2014/main" val="20001"/>
                    </a:ext>
                  </a:extLst>
                </a:gridCol>
              </a:tblGrid>
              <a:tr h="370840">
                <a:tc>
                  <a:txBody>
                    <a:bodyPr/>
                    <a:lstStyle/>
                    <a:p>
                      <a:pPr algn="ctr"/>
                      <a:r>
                        <a:rPr lang="en-US" sz="2400" dirty="0">
                          <a:latin typeface="Arial" panose="020B0604020202020204" pitchFamily="34" charset="0"/>
                          <a:cs typeface="Arial" panose="020B0604020202020204" pitchFamily="34" charset="0"/>
                        </a:rPr>
                        <a:t>Commute</a:t>
                      </a:r>
                      <a:r>
                        <a:rPr lang="en-US" sz="2400" baseline="0" dirty="0">
                          <a:latin typeface="Arial" panose="020B0604020202020204" pitchFamily="34" charset="0"/>
                          <a:cs typeface="Arial" panose="020B0604020202020204" pitchFamily="34" charset="0"/>
                        </a:rPr>
                        <a:t> Time ( in minutes)</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Gallup - </a:t>
                      </a:r>
                      <a:r>
                        <a:rPr lang="en-US" sz="2400" dirty="0" err="1">
                          <a:latin typeface="Arial" panose="020B0604020202020204" pitchFamily="34" charset="0"/>
                          <a:cs typeface="Arial" panose="020B0604020202020204" pitchFamily="34" charset="0"/>
                        </a:rPr>
                        <a:t>Healthways</a:t>
                      </a:r>
                      <a:r>
                        <a:rPr lang="en-US" sz="2400" dirty="0">
                          <a:latin typeface="Arial" panose="020B0604020202020204" pitchFamily="34" charset="0"/>
                          <a:cs typeface="Arial" panose="020B0604020202020204" pitchFamily="34" charset="0"/>
                        </a:rPr>
                        <a:t> Well-Being</a:t>
                      </a:r>
                      <a:r>
                        <a:rPr lang="en-US" sz="2400" baseline="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Index Composite score</a:t>
                      </a:r>
                    </a:p>
                  </a:txBody>
                  <a:tcPr/>
                </a:tc>
                <a:extLst>
                  <a:ext uri="{0D108BD9-81ED-4DB2-BD59-A6C34878D82A}">
                    <a16:rowId xmlns:a16="http://schemas.microsoft.com/office/drawing/2014/main" val="10000"/>
                  </a:ext>
                </a:extLst>
              </a:tr>
              <a:tr h="370840">
                <a:tc>
                  <a:txBody>
                    <a:bodyPr/>
                    <a:lstStyle/>
                    <a:p>
                      <a:pPr algn="ctr"/>
                      <a:r>
                        <a:rPr lang="en-US" sz="2400" b="0" dirty="0">
                          <a:latin typeface="Arial" panose="020B0604020202020204" pitchFamily="34" charset="0"/>
                          <a:cs typeface="Arial" panose="020B0604020202020204" pitchFamily="34" charset="0"/>
                        </a:rPr>
                        <a:t>5</a:t>
                      </a:r>
                    </a:p>
                  </a:txBody>
                  <a:tcPr/>
                </a:tc>
                <a:tc>
                  <a:txBody>
                    <a:bodyPr/>
                    <a:lstStyle/>
                    <a:p>
                      <a:pPr algn="ctr"/>
                      <a:r>
                        <a:rPr lang="en-US" sz="2400" strike="noStrike" dirty="0">
                          <a:latin typeface="Arial" panose="020B0604020202020204" pitchFamily="34" charset="0"/>
                          <a:cs typeface="Arial" panose="020B0604020202020204" pitchFamily="34" charset="0"/>
                        </a:rPr>
                        <a:t>69.2</a:t>
                      </a:r>
                    </a:p>
                  </a:txBody>
                  <a:tcPr/>
                </a:tc>
                <a:extLst>
                  <a:ext uri="{0D108BD9-81ED-4DB2-BD59-A6C34878D82A}">
                    <a16:rowId xmlns:a16="http://schemas.microsoft.com/office/drawing/2014/main" val="10001"/>
                  </a:ext>
                </a:extLst>
              </a:tr>
              <a:tr h="370840">
                <a:tc>
                  <a:txBody>
                    <a:bodyPr/>
                    <a:lstStyle/>
                    <a:p>
                      <a:pPr algn="ctr"/>
                      <a:r>
                        <a:rPr lang="en-US" sz="2400" dirty="0">
                          <a:latin typeface="Arial" panose="020B0604020202020204" pitchFamily="34" charset="0"/>
                          <a:cs typeface="Arial" panose="020B0604020202020204" pitchFamily="34" charset="0"/>
                        </a:rPr>
                        <a:t>15</a:t>
                      </a:r>
                    </a:p>
                  </a:txBody>
                  <a:tcPr/>
                </a:tc>
                <a:tc>
                  <a:txBody>
                    <a:bodyPr/>
                    <a:lstStyle/>
                    <a:p>
                      <a:pPr algn="ctr"/>
                      <a:r>
                        <a:rPr lang="en-US" sz="2400" strike="noStrike" dirty="0">
                          <a:latin typeface="Arial" panose="020B0604020202020204" pitchFamily="34" charset="0"/>
                          <a:cs typeface="Arial" panose="020B0604020202020204" pitchFamily="34" charset="0"/>
                        </a:rPr>
                        <a:t>68.3</a:t>
                      </a:r>
                    </a:p>
                  </a:txBody>
                  <a:tcPr/>
                </a:tc>
                <a:extLst>
                  <a:ext uri="{0D108BD9-81ED-4DB2-BD59-A6C34878D82A}">
                    <a16:rowId xmlns:a16="http://schemas.microsoft.com/office/drawing/2014/main" val="10002"/>
                  </a:ext>
                </a:extLst>
              </a:tr>
              <a:tr h="370840">
                <a:tc>
                  <a:txBody>
                    <a:bodyPr/>
                    <a:lstStyle/>
                    <a:p>
                      <a:pPr algn="ctr"/>
                      <a:r>
                        <a:rPr lang="en-US" sz="2400" dirty="0">
                          <a:latin typeface="Arial" panose="020B0604020202020204" pitchFamily="34" charset="0"/>
                          <a:cs typeface="Arial" panose="020B0604020202020204" pitchFamily="34" charset="0"/>
                        </a:rPr>
                        <a:t>25</a:t>
                      </a:r>
                    </a:p>
                  </a:txBody>
                  <a:tcPr marL="47625" marR="47625" marT="47625" marB="47625" anchor="ctr"/>
                </a:tc>
                <a:tc>
                  <a:txBody>
                    <a:bodyPr/>
                    <a:lstStyle/>
                    <a:p>
                      <a:pPr algn="ctr"/>
                      <a:r>
                        <a:rPr lang="en-US" sz="2400" strike="noStrike" dirty="0">
                          <a:latin typeface="Arial" panose="020B0604020202020204" pitchFamily="34" charset="0"/>
                          <a:cs typeface="Arial" panose="020B0604020202020204" pitchFamily="34" charset="0"/>
                        </a:rPr>
                        <a:t>67.5</a:t>
                      </a:r>
                    </a:p>
                  </a:txBody>
                  <a:tcPr marL="47625" marR="47625" marT="47625" marB="47625" anchor="ctr"/>
                </a:tc>
                <a:extLst>
                  <a:ext uri="{0D108BD9-81ED-4DB2-BD59-A6C34878D82A}">
                    <a16:rowId xmlns:a16="http://schemas.microsoft.com/office/drawing/2014/main" val="10003"/>
                  </a:ext>
                </a:extLst>
              </a:tr>
              <a:tr h="370840">
                <a:tc>
                  <a:txBody>
                    <a:bodyPr/>
                    <a:lstStyle/>
                    <a:p>
                      <a:pPr algn="ctr"/>
                      <a:r>
                        <a:rPr lang="en-US" sz="2400" dirty="0">
                          <a:latin typeface="Arial" panose="020B0604020202020204" pitchFamily="34" charset="0"/>
                          <a:cs typeface="Arial" panose="020B0604020202020204" pitchFamily="34" charset="0"/>
                        </a:rPr>
                        <a:t>35</a:t>
                      </a:r>
                    </a:p>
                  </a:txBody>
                  <a:tcPr/>
                </a:tc>
                <a:tc>
                  <a:txBody>
                    <a:bodyPr/>
                    <a:lstStyle/>
                    <a:p>
                      <a:pPr algn="ctr"/>
                      <a:r>
                        <a:rPr lang="en-US" sz="2400" strike="noStrike" dirty="0">
                          <a:latin typeface="Arial" panose="020B0604020202020204" pitchFamily="34" charset="0"/>
                          <a:cs typeface="Arial" panose="020B0604020202020204" pitchFamily="34" charset="0"/>
                        </a:rPr>
                        <a:t>67.1</a:t>
                      </a:r>
                    </a:p>
                  </a:txBody>
                  <a:tcPr marL="47625" marR="47625" marT="47625" marB="47625" anchor="ctr"/>
                </a:tc>
                <a:extLst>
                  <a:ext uri="{0D108BD9-81ED-4DB2-BD59-A6C34878D82A}">
                    <a16:rowId xmlns:a16="http://schemas.microsoft.com/office/drawing/2014/main" val="10004"/>
                  </a:ext>
                </a:extLst>
              </a:tr>
              <a:tr h="370840">
                <a:tc>
                  <a:txBody>
                    <a:bodyPr/>
                    <a:lstStyle/>
                    <a:p>
                      <a:pPr algn="ctr"/>
                      <a:r>
                        <a:rPr lang="en-US" sz="2400" dirty="0">
                          <a:latin typeface="Arial" panose="020B0604020202020204" pitchFamily="34" charset="0"/>
                          <a:cs typeface="Arial" panose="020B0604020202020204" pitchFamily="34" charset="0"/>
                        </a:rPr>
                        <a:t>50</a:t>
                      </a:r>
                    </a:p>
                  </a:txBody>
                  <a:tcPr/>
                </a:tc>
                <a:tc>
                  <a:txBody>
                    <a:bodyPr/>
                    <a:lstStyle/>
                    <a:p>
                      <a:pPr algn="ctr"/>
                      <a:r>
                        <a:rPr lang="en-US" sz="2400" strike="noStrike" dirty="0">
                          <a:latin typeface="Arial" panose="020B0604020202020204" pitchFamily="34" charset="0"/>
                          <a:cs typeface="Arial" panose="020B0604020202020204" pitchFamily="34" charset="0"/>
                        </a:rPr>
                        <a:t>66.4</a:t>
                      </a:r>
                    </a:p>
                  </a:txBody>
                  <a:tcPr/>
                </a:tc>
                <a:extLst>
                  <a:ext uri="{0D108BD9-81ED-4DB2-BD59-A6C34878D82A}">
                    <a16:rowId xmlns:a16="http://schemas.microsoft.com/office/drawing/2014/main" val="10005"/>
                  </a:ext>
                </a:extLst>
              </a:tr>
              <a:tr h="370840">
                <a:tc>
                  <a:txBody>
                    <a:bodyPr/>
                    <a:lstStyle/>
                    <a:p>
                      <a:pPr algn="ctr"/>
                      <a:r>
                        <a:rPr lang="en-US" sz="2400" dirty="0">
                          <a:latin typeface="Arial" panose="020B0604020202020204" pitchFamily="34" charset="0"/>
                          <a:cs typeface="Arial" panose="020B0604020202020204" pitchFamily="34" charset="0"/>
                        </a:rPr>
                        <a:t>72</a:t>
                      </a:r>
                    </a:p>
                  </a:txBody>
                  <a:tcPr/>
                </a:tc>
                <a:tc>
                  <a:txBody>
                    <a:bodyPr/>
                    <a:lstStyle/>
                    <a:p>
                      <a:pPr algn="ctr"/>
                      <a:r>
                        <a:rPr lang="en-US" sz="2400" strike="noStrike" dirty="0">
                          <a:latin typeface="Arial" panose="020B0604020202020204" pitchFamily="34" charset="0"/>
                          <a:cs typeface="Arial" panose="020B0604020202020204" pitchFamily="34" charset="0"/>
                        </a:rPr>
                        <a:t>66.1</a:t>
                      </a:r>
                    </a:p>
                  </a:txBody>
                  <a:tcPr/>
                </a:tc>
                <a:extLst>
                  <a:ext uri="{0D108BD9-81ED-4DB2-BD59-A6C34878D82A}">
                    <a16:rowId xmlns:a16="http://schemas.microsoft.com/office/drawing/2014/main" val="10006"/>
                  </a:ext>
                </a:extLst>
              </a:tr>
              <a:tr h="370840">
                <a:tc>
                  <a:txBody>
                    <a:bodyPr/>
                    <a:lstStyle/>
                    <a:p>
                      <a:pPr algn="ctr"/>
                      <a:r>
                        <a:rPr lang="en-US" sz="2400" dirty="0">
                          <a:latin typeface="Arial" panose="020B0604020202020204" pitchFamily="34" charset="0"/>
                          <a:cs typeface="Arial" panose="020B0604020202020204" pitchFamily="34" charset="0"/>
                        </a:rPr>
                        <a:t>105</a:t>
                      </a:r>
                    </a:p>
                  </a:txBody>
                  <a:tcPr/>
                </a:tc>
                <a:tc>
                  <a:txBody>
                    <a:bodyPr/>
                    <a:lstStyle/>
                    <a:p>
                      <a:pPr algn="ctr"/>
                      <a:r>
                        <a:rPr lang="en-US" sz="2400" strike="noStrike" dirty="0">
                          <a:latin typeface="Arial" panose="020B0604020202020204" pitchFamily="34" charset="0"/>
                          <a:cs typeface="Arial" panose="020B0604020202020204" pitchFamily="34" charset="0"/>
                        </a:rPr>
                        <a:t>63.9</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3410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0858" y="1836269"/>
            <a:ext cx="10032642" cy="1655762"/>
          </a:xfrm>
        </p:spPr>
        <p:txBody>
          <a:bodyPr>
            <a:noAutofit/>
          </a:bodyPr>
          <a:lstStyle/>
          <a:p>
            <a:pPr algn="l">
              <a:lnSpc>
                <a:spcPct val="200000"/>
              </a:lnSpc>
            </a:pPr>
            <a:r>
              <a:rPr lang="en-US" b="1" dirty="0">
                <a:latin typeface="Arial" panose="020B0604020202020204" pitchFamily="34" charset="0"/>
                <a:cs typeface="Arial" panose="020B0604020202020204" pitchFamily="34" charset="0"/>
              </a:rPr>
              <a:t>1. Graphical representation of bi-variate data: scatter plot.</a:t>
            </a:r>
          </a:p>
          <a:p>
            <a:pPr algn="l">
              <a:lnSpc>
                <a:spcPct val="200000"/>
              </a:lnSpc>
            </a:pPr>
            <a:r>
              <a:rPr lang="en-US" b="1" dirty="0">
                <a:latin typeface="Arial" panose="020B0604020202020204" pitchFamily="34" charset="0"/>
                <a:cs typeface="Arial" panose="020B0604020202020204" pitchFamily="34" charset="0"/>
              </a:rPr>
              <a:t>2. Numerical summary of bi-variables: correlation.</a:t>
            </a:r>
          </a:p>
          <a:p>
            <a:pPr algn="l">
              <a:lnSpc>
                <a:spcPct val="200000"/>
              </a:lnSpc>
            </a:pPr>
            <a:r>
              <a:rPr lang="en-US" b="1" dirty="0">
                <a:latin typeface="Arial" panose="020B0604020202020204" pitchFamily="34" charset="0"/>
                <a:cs typeface="Arial" panose="020B0604020202020204" pitchFamily="34" charset="0"/>
              </a:rPr>
              <a:t>3. Slope – y intercept – best fit (</a:t>
            </a:r>
            <a:r>
              <a:rPr lang="en-US" i="1" dirty="0">
                <a:latin typeface="Arial" panose="020B0604020202020204" pitchFamily="34" charset="0"/>
                <a:cs typeface="Arial" panose="020B0604020202020204" pitchFamily="34" charset="0"/>
              </a:rPr>
              <a:t>or</a:t>
            </a:r>
            <a:r>
              <a:rPr lang="en-US" b="1" dirty="0">
                <a:latin typeface="Arial" panose="020B0604020202020204" pitchFamily="34" charset="0"/>
                <a:cs typeface="Arial" panose="020B0604020202020204" pitchFamily="34" charset="0"/>
              </a:rPr>
              <a:t> least squares) regression line – prediction.</a:t>
            </a:r>
          </a:p>
          <a:p>
            <a:pPr algn="l">
              <a:lnSpc>
                <a:spcPct val="200000"/>
              </a:lnSpc>
            </a:pPr>
            <a:endParaRPr lang="en-US" b="1" dirty="0">
              <a:latin typeface="Arial" panose="020B0604020202020204" pitchFamily="34" charset="0"/>
              <a:cs typeface="Arial" panose="020B0604020202020204" pitchFamily="34" charset="0"/>
            </a:endParaRPr>
          </a:p>
          <a:p>
            <a:pPr marL="457200" indent="-457200" algn="l">
              <a:lnSpc>
                <a:spcPct val="200000"/>
              </a:lnSpc>
              <a:buAutoNum type="arabicPeriod"/>
            </a:pPr>
            <a:endParaRPr lang="en-US" b="1" dirty="0">
              <a:latin typeface="Arial" panose="020B0604020202020204" pitchFamily="34" charset="0"/>
              <a:cs typeface="Arial" panose="020B0604020202020204" pitchFamily="34" charset="0"/>
            </a:endParaRPr>
          </a:p>
          <a:p>
            <a:pPr marL="457200" indent="-457200" algn="l">
              <a:lnSpc>
                <a:spcPct val="200000"/>
              </a:lnSpc>
              <a:buAutoNum type="arabicPeriod"/>
            </a:pPr>
            <a:endParaRPr lang="en-US" b="1" dirty="0">
              <a:latin typeface="Arial" panose="020B0604020202020204" pitchFamily="34" charset="0"/>
              <a:cs typeface="Arial" panose="020B0604020202020204" pitchFamily="34" charset="0"/>
            </a:endParaRPr>
          </a:p>
        </p:txBody>
      </p:sp>
      <p:sp>
        <p:nvSpPr>
          <p:cNvPr id="4" name="Rectangle 3"/>
          <p:cNvSpPr/>
          <p:nvPr/>
        </p:nvSpPr>
        <p:spPr>
          <a:xfrm>
            <a:off x="1365161" y="647940"/>
            <a:ext cx="9736427" cy="830997"/>
          </a:xfrm>
          <a:prstGeom prst="rect">
            <a:avLst/>
          </a:prstGeom>
        </p:spPr>
        <p:txBody>
          <a:bodyPr wrap="square">
            <a:spAutoFit/>
          </a:bodyPr>
          <a:lstStyle/>
          <a:p>
            <a:pPr lvl="0" algn="ctr"/>
            <a:r>
              <a:rPr lang="en-US" sz="4800" b="1" dirty="0">
                <a:solidFill>
                  <a:srgbClr val="FF0000"/>
                </a:solidFill>
                <a:latin typeface="Arial" panose="020B0604020202020204" pitchFamily="34" charset="0"/>
                <a:cs typeface="Arial" panose="020B0604020202020204" pitchFamily="34" charset="0"/>
              </a:rPr>
              <a:t>Outline:</a:t>
            </a:r>
            <a:endParaRPr lang="en-US" sz="4800" b="1" dirty="0">
              <a:ln w="11430">
                <a:solidFill>
                  <a:srgbClr val="70AD47">
                    <a:lumMod val="75000"/>
                  </a:srgbClr>
                </a:solidFill>
              </a:ln>
              <a:solidFill>
                <a:schemeClr val="accent1">
                  <a:lumMod val="50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46585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22" y="0"/>
            <a:ext cx="3857625" cy="6858000"/>
          </a:xfrm>
          <a:prstGeom prst="rect">
            <a:avLst/>
          </a:prstGeom>
        </p:spPr>
      </p:pic>
      <p:sp>
        <p:nvSpPr>
          <p:cNvPr id="10" name="TextBox 9"/>
          <p:cNvSpPr txBox="1"/>
          <p:nvPr/>
        </p:nvSpPr>
        <p:spPr>
          <a:xfrm>
            <a:off x="5676844" y="1014857"/>
            <a:ext cx="280557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For the same sample:</a:t>
            </a:r>
          </a:p>
        </p:txBody>
      </p:sp>
      <p:sp>
        <p:nvSpPr>
          <p:cNvPr id="4" name="Oval 3"/>
          <p:cNvSpPr/>
          <p:nvPr/>
        </p:nvSpPr>
        <p:spPr>
          <a:xfrm>
            <a:off x="2370041" y="3331900"/>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676844" y="1686882"/>
            <a:ext cx="5193248" cy="2902850"/>
          </a:xfrm>
          <a:prstGeom prst="rect">
            <a:avLst/>
          </a:prstGeom>
        </p:spPr>
      </p:pic>
    </p:spTree>
    <p:extLst>
      <p:ext uri="{BB962C8B-B14F-4D97-AF65-F5344CB8AC3E}">
        <p14:creationId xmlns:p14="http://schemas.microsoft.com/office/powerpoint/2010/main" val="40186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4" y="0"/>
            <a:ext cx="3857625" cy="6858000"/>
          </a:xfrm>
          <a:prstGeom prst="rect">
            <a:avLst/>
          </a:prstGeom>
        </p:spPr>
      </p:pic>
      <p:sp>
        <p:nvSpPr>
          <p:cNvPr id="8" name="Oval 7"/>
          <p:cNvSpPr/>
          <p:nvPr/>
        </p:nvSpPr>
        <p:spPr>
          <a:xfrm>
            <a:off x="4124470" y="6060831"/>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080" y="0"/>
            <a:ext cx="3857625" cy="6858000"/>
          </a:xfrm>
          <a:prstGeom prst="rect">
            <a:avLst/>
          </a:prstGeom>
        </p:spPr>
      </p:pic>
    </p:spTree>
    <p:extLst>
      <p:ext uri="{BB962C8B-B14F-4D97-AF65-F5344CB8AC3E}">
        <p14:creationId xmlns:p14="http://schemas.microsoft.com/office/powerpoint/2010/main" val="204114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15" y="0"/>
            <a:ext cx="3857625" cy="6858000"/>
          </a:xfrm>
          <a:prstGeom prst="rect">
            <a:avLst/>
          </a:prstGeom>
        </p:spPr>
      </p:pic>
      <p:sp>
        <p:nvSpPr>
          <p:cNvPr id="2" name="Rectangle 1"/>
          <p:cNvSpPr/>
          <p:nvPr/>
        </p:nvSpPr>
        <p:spPr>
          <a:xfrm>
            <a:off x="1590338" y="932329"/>
            <a:ext cx="1802674" cy="352697"/>
          </a:xfrm>
          <a:prstGeom prst="rect">
            <a:avLst/>
          </a:prstGeom>
          <a:noFill/>
          <a:ln w="3492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643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182" y="0"/>
            <a:ext cx="385762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513" y="0"/>
            <a:ext cx="3857625" cy="6858000"/>
          </a:xfrm>
          <a:prstGeom prst="rect">
            <a:avLst/>
          </a:prstGeom>
        </p:spPr>
      </p:pic>
      <p:sp>
        <p:nvSpPr>
          <p:cNvPr id="6" name="Oval 5"/>
          <p:cNvSpPr/>
          <p:nvPr/>
        </p:nvSpPr>
        <p:spPr>
          <a:xfrm>
            <a:off x="1877658" y="2899620"/>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1877658" y="228566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p:cNvSpPr/>
          <p:nvPr/>
        </p:nvSpPr>
        <p:spPr>
          <a:xfrm>
            <a:off x="4555544" y="228566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3216601" y="228566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3919986" y="4885174"/>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276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1" y="4557445"/>
            <a:ext cx="9673388" cy="1200329"/>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(d) Suppose Barbara has 20-min. commute and score 67.3 on the survey. Is Barbra more “ well-off” than the typical individual who has a 20-min. commute? </a:t>
            </a:r>
          </a:p>
        </p:txBody>
      </p:sp>
      <p:sp>
        <p:nvSpPr>
          <p:cNvPr id="3" name="TextBox 2"/>
          <p:cNvSpPr txBox="1"/>
          <p:nvPr/>
        </p:nvSpPr>
        <p:spPr>
          <a:xfrm>
            <a:off x="1017431" y="1878817"/>
            <a:ext cx="815340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(b) Interpret </a:t>
            </a:r>
            <a:r>
              <a:rPr lang="en-US" sz="2400" b="1">
                <a:solidFill>
                  <a:srgbClr val="FF0000"/>
                </a:solidFill>
                <a:latin typeface="Arial" panose="020B0604020202020204" pitchFamily="34" charset="0"/>
                <a:cs typeface="Arial" panose="020B0604020202020204" pitchFamily="34" charset="0"/>
              </a:rPr>
              <a:t>the slope </a:t>
            </a:r>
            <a:r>
              <a:rPr lang="en-US" sz="2400" b="1" dirty="0">
                <a:solidFill>
                  <a:srgbClr val="FF0000"/>
                </a:solidFill>
                <a:latin typeface="Arial" panose="020B0604020202020204" pitchFamily="34" charset="0"/>
                <a:cs typeface="Arial" panose="020B0604020202020204" pitchFamily="34" charset="0"/>
              </a:rPr>
              <a:t>and </a:t>
            </a:r>
            <a:r>
              <a:rPr lang="en-US" sz="2400" b="1" i="1" dirty="0">
                <a:solidFill>
                  <a:srgbClr val="FF0000"/>
                </a:solidFill>
                <a:latin typeface="Arial" panose="020B0604020202020204" pitchFamily="34" charset="0"/>
                <a:cs typeface="Arial" panose="020B0604020202020204" pitchFamily="34" charset="0"/>
              </a:rPr>
              <a:t>y</a:t>
            </a:r>
            <a:r>
              <a:rPr lang="en-US" sz="2400" b="1" dirty="0">
                <a:solidFill>
                  <a:srgbClr val="FF0000"/>
                </a:solidFill>
                <a:latin typeface="Arial" panose="020B0604020202020204" pitchFamily="34" charset="0"/>
                <a:cs typeface="Arial" panose="020B0604020202020204" pitchFamily="34" charset="0"/>
              </a:rPr>
              <a:t>-intercept, if appropriate.</a:t>
            </a:r>
          </a:p>
        </p:txBody>
      </p:sp>
      <p:sp>
        <p:nvSpPr>
          <p:cNvPr id="4" name="TextBox 3"/>
          <p:cNvSpPr txBox="1"/>
          <p:nvPr/>
        </p:nvSpPr>
        <p:spPr>
          <a:xfrm>
            <a:off x="1093631" y="3226332"/>
            <a:ext cx="9597188" cy="830997"/>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(c) Predict the well-being index of a person whose commute time is 30 min.</a:t>
            </a:r>
          </a:p>
        </p:txBody>
      </p:sp>
      <p:sp>
        <p:nvSpPr>
          <p:cNvPr id="5" name="TextBox 4"/>
          <p:cNvSpPr txBox="1"/>
          <p:nvPr/>
        </p:nvSpPr>
        <p:spPr>
          <a:xfrm>
            <a:off x="1169830" y="381001"/>
            <a:ext cx="9520989" cy="1200329"/>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(a) Find the least squares regression line treats the commute time, </a:t>
            </a:r>
            <a:r>
              <a:rPr lang="en-US" sz="2400" b="1" i="1" dirty="0">
                <a:solidFill>
                  <a:srgbClr val="FF0000"/>
                </a:solidFill>
                <a:latin typeface="Arial" panose="020B0604020202020204" pitchFamily="34" charset="0"/>
                <a:cs typeface="Arial" panose="020B0604020202020204" pitchFamily="34" charset="0"/>
              </a:rPr>
              <a:t>x</a:t>
            </a:r>
            <a:r>
              <a:rPr lang="en-US" sz="2400" b="1" dirty="0">
                <a:solidFill>
                  <a:srgbClr val="FF0000"/>
                </a:solidFill>
                <a:latin typeface="Arial" panose="020B0604020202020204" pitchFamily="34" charset="0"/>
                <a:cs typeface="Arial" panose="020B0604020202020204" pitchFamily="34" charset="0"/>
              </a:rPr>
              <a:t>, as the explanatory variable and the index score, </a:t>
            </a:r>
            <a:r>
              <a:rPr lang="en-US" sz="2400" b="1" i="1" dirty="0">
                <a:solidFill>
                  <a:srgbClr val="FF0000"/>
                </a:solidFill>
                <a:latin typeface="Arial" panose="020B0604020202020204" pitchFamily="34" charset="0"/>
                <a:cs typeface="Arial" panose="020B0604020202020204" pitchFamily="34" charset="0"/>
              </a:rPr>
              <a:t>y</a:t>
            </a:r>
            <a:r>
              <a:rPr lang="en-US" sz="2400" b="1" dirty="0">
                <a:solidFill>
                  <a:srgbClr val="FF0000"/>
                </a:solidFill>
                <a:latin typeface="Arial" panose="020B0604020202020204" pitchFamily="34" charset="0"/>
                <a:cs typeface="Arial" panose="020B0604020202020204" pitchFamily="34" charset="0"/>
              </a:rPr>
              <a:t>, as the response variable </a:t>
            </a:r>
          </a:p>
        </p:txBody>
      </p:sp>
      <p:graphicFrame>
        <p:nvGraphicFramePr>
          <p:cNvPr id="89090" name="Object 2"/>
          <p:cNvGraphicFramePr>
            <a:graphicFrameLocks noChangeAspect="1"/>
          </p:cNvGraphicFramePr>
          <p:nvPr>
            <p:extLst>
              <p:ext uri="{D42A27DB-BD31-4B8C-83A1-F6EECF244321}">
                <p14:modId xmlns:p14="http://schemas.microsoft.com/office/powerpoint/2010/main" val="1028042727"/>
              </p:ext>
            </p:extLst>
          </p:nvPr>
        </p:nvGraphicFramePr>
        <p:xfrm>
          <a:off x="4636138" y="1221684"/>
          <a:ext cx="4534693" cy="563436"/>
        </p:xfrm>
        <a:graphic>
          <a:graphicData uri="http://schemas.openxmlformats.org/presentationml/2006/ole">
            <mc:AlternateContent xmlns:mc="http://schemas.openxmlformats.org/markup-compatibility/2006">
              <mc:Choice xmlns:v="urn:schemas-microsoft-com:vml" Requires="v">
                <p:oleObj name="Equation" r:id="rId2" imgW="1498320" imgH="203040" progId="Equation.3">
                  <p:embed/>
                </p:oleObj>
              </mc:Choice>
              <mc:Fallback>
                <p:oleObj name="Equation" r:id="rId2" imgW="1498320" imgH="2030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138" y="1221684"/>
                        <a:ext cx="4534693" cy="563436"/>
                      </a:xfrm>
                      <a:prstGeom prst="rect">
                        <a:avLst/>
                      </a:prstGeom>
                      <a:noFill/>
                    </p:spPr>
                  </p:pic>
                </p:oleObj>
              </mc:Fallback>
            </mc:AlternateContent>
          </a:graphicData>
        </a:graphic>
      </p:graphicFrame>
      <p:sp>
        <p:nvSpPr>
          <p:cNvPr id="8" name="TextBox 7"/>
          <p:cNvSpPr txBox="1"/>
          <p:nvPr/>
        </p:nvSpPr>
        <p:spPr>
          <a:xfrm>
            <a:off x="1093631" y="2422013"/>
            <a:ext cx="9597188"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If the commute time increases by 1 minute, then the index decrease by 0.0479. The well-being score of 0 minutes commute is 69.0296.</a:t>
            </a:r>
          </a:p>
        </p:txBody>
      </p:sp>
      <p:sp>
        <p:nvSpPr>
          <p:cNvPr id="9" name="TextBox 8"/>
          <p:cNvSpPr txBox="1"/>
          <p:nvPr/>
        </p:nvSpPr>
        <p:spPr>
          <a:xfrm>
            <a:off x="1318219" y="4018503"/>
            <a:ext cx="2114792"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When</a:t>
            </a:r>
            <a:r>
              <a:rPr lang="en-US" sz="2400" i="1" dirty="0">
                <a:latin typeface="Arial" panose="020B0604020202020204" pitchFamily="34" charset="0"/>
                <a:cs typeface="Arial" panose="020B0604020202020204" pitchFamily="34" charset="0"/>
              </a:rPr>
              <a:t> x </a:t>
            </a:r>
            <a:r>
              <a:rPr lang="en-US" sz="2400" dirty="0">
                <a:latin typeface="Arial" panose="020B0604020202020204" pitchFamily="34" charset="0"/>
                <a:cs typeface="Arial" panose="020B0604020202020204" pitchFamily="34" charset="0"/>
              </a:rPr>
              <a:t>= 30,</a:t>
            </a:r>
          </a:p>
        </p:txBody>
      </p:sp>
      <p:graphicFrame>
        <p:nvGraphicFramePr>
          <p:cNvPr id="89091" name="Object 3"/>
          <p:cNvGraphicFramePr>
            <a:graphicFrameLocks noChangeAspect="1"/>
          </p:cNvGraphicFramePr>
          <p:nvPr>
            <p:extLst>
              <p:ext uri="{D42A27DB-BD31-4B8C-83A1-F6EECF244321}">
                <p14:modId xmlns:p14="http://schemas.microsoft.com/office/powerpoint/2010/main" val="7234042"/>
              </p:ext>
            </p:extLst>
          </p:nvPr>
        </p:nvGraphicFramePr>
        <p:xfrm>
          <a:off x="3817815" y="3981787"/>
          <a:ext cx="5462519" cy="515774"/>
        </p:xfrm>
        <a:graphic>
          <a:graphicData uri="http://schemas.openxmlformats.org/presentationml/2006/ole">
            <mc:AlternateContent xmlns:mc="http://schemas.openxmlformats.org/markup-compatibility/2006">
              <mc:Choice xmlns:v="urn:schemas-microsoft-com:vml" Requires="v">
                <p:oleObj name="Equation" r:id="rId4" imgW="2095200" imgH="203040" progId="Equation.3">
                  <p:embed/>
                </p:oleObj>
              </mc:Choice>
              <mc:Fallback>
                <p:oleObj name="Equation" r:id="rId4" imgW="20952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815" y="3981787"/>
                        <a:ext cx="5462519" cy="515774"/>
                      </a:xfrm>
                      <a:prstGeom prst="rect">
                        <a:avLst/>
                      </a:prstGeom>
                      <a:noFill/>
                    </p:spPr>
                  </p:pic>
                </p:oleObj>
              </mc:Fallback>
            </mc:AlternateContent>
          </a:graphicData>
        </a:graphic>
      </p:graphicFrame>
      <p:graphicFrame>
        <p:nvGraphicFramePr>
          <p:cNvPr id="89092" name="Object 4"/>
          <p:cNvGraphicFramePr>
            <a:graphicFrameLocks noChangeAspect="1"/>
          </p:cNvGraphicFramePr>
          <p:nvPr>
            <p:extLst>
              <p:ext uri="{D42A27DB-BD31-4B8C-83A1-F6EECF244321}">
                <p14:modId xmlns:p14="http://schemas.microsoft.com/office/powerpoint/2010/main" val="4053493271"/>
              </p:ext>
            </p:extLst>
          </p:nvPr>
        </p:nvGraphicFramePr>
        <p:xfrm>
          <a:off x="3082769" y="5727700"/>
          <a:ext cx="6932612" cy="501650"/>
        </p:xfrm>
        <a:graphic>
          <a:graphicData uri="http://schemas.openxmlformats.org/presentationml/2006/ole">
            <mc:AlternateContent xmlns:mc="http://schemas.openxmlformats.org/markup-compatibility/2006">
              <mc:Choice xmlns:v="urn:schemas-microsoft-com:vml" Requires="v">
                <p:oleObj name="Equation" r:id="rId6" imgW="2730240" imgH="203040" progId="Equation.3">
                  <p:embed/>
                </p:oleObj>
              </mc:Choice>
              <mc:Fallback>
                <p:oleObj name="Equation" r:id="rId6" imgW="2730240" imgH="203040" progId="Equation.3">
                  <p:embed/>
                  <p:pic>
                    <p:nvPicPr>
                      <p:cNvPr id="0" name=""/>
                      <p:cNvPicPr>
                        <a:picLocks noChangeAspect="1" noChangeArrowheads="1"/>
                      </p:cNvPicPr>
                      <p:nvPr/>
                    </p:nvPicPr>
                    <p:blipFill>
                      <a:blip r:embed="rId7"/>
                      <a:srcRect/>
                      <a:stretch>
                        <a:fillRect/>
                      </a:stretch>
                    </p:blipFill>
                    <p:spPr bwMode="auto">
                      <a:xfrm>
                        <a:off x="3082769" y="5727700"/>
                        <a:ext cx="6932612" cy="501650"/>
                      </a:xfrm>
                      <a:prstGeom prst="rect">
                        <a:avLst/>
                      </a:prstGeom>
                      <a:noFill/>
                    </p:spPr>
                  </p:pic>
                </p:oleObj>
              </mc:Fallback>
            </mc:AlternateContent>
          </a:graphicData>
        </a:graphic>
      </p:graphicFrame>
      <p:sp>
        <p:nvSpPr>
          <p:cNvPr id="12" name="TextBox 11"/>
          <p:cNvSpPr txBox="1"/>
          <p:nvPr/>
        </p:nvSpPr>
        <p:spPr>
          <a:xfrm>
            <a:off x="1193889" y="6289234"/>
            <a:ext cx="463617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Then Barbra is less “ well-off .”</a:t>
            </a:r>
          </a:p>
        </p:txBody>
      </p:sp>
    </p:spTree>
    <p:extLst>
      <p:ext uri="{BB962C8B-B14F-4D97-AF65-F5344CB8AC3E}">
        <p14:creationId xmlns:p14="http://schemas.microsoft.com/office/powerpoint/2010/main" val="400185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0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0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4" y="0"/>
            <a:ext cx="3857625" cy="6858000"/>
          </a:xfrm>
          <a:prstGeom prst="rect">
            <a:avLst/>
          </a:prstGeom>
        </p:spPr>
      </p:pic>
      <p:sp>
        <p:nvSpPr>
          <p:cNvPr id="8" name="Oval 7"/>
          <p:cNvSpPr/>
          <p:nvPr/>
        </p:nvSpPr>
        <p:spPr>
          <a:xfrm>
            <a:off x="4124470" y="6060831"/>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959" y="0"/>
            <a:ext cx="3857625" cy="6858000"/>
          </a:xfrm>
          <a:prstGeom prst="rect">
            <a:avLst/>
          </a:prstGeom>
        </p:spPr>
      </p:pic>
      <p:sp>
        <p:nvSpPr>
          <p:cNvPr id="6" name="Oval 5"/>
          <p:cNvSpPr/>
          <p:nvPr/>
        </p:nvSpPr>
        <p:spPr>
          <a:xfrm>
            <a:off x="8604171" y="3740488"/>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57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553"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827" y="0"/>
            <a:ext cx="3857625" cy="6858000"/>
          </a:xfrm>
          <a:prstGeom prst="rect">
            <a:avLst/>
          </a:prstGeom>
        </p:spPr>
      </p:pic>
      <p:sp>
        <p:nvSpPr>
          <p:cNvPr id="4" name="Oval 3"/>
          <p:cNvSpPr/>
          <p:nvPr/>
        </p:nvSpPr>
        <p:spPr>
          <a:xfrm>
            <a:off x="4410131" y="6060831"/>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9881326" y="6060831"/>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45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9138" y="65555"/>
            <a:ext cx="385762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455" y="0"/>
            <a:ext cx="3857625" cy="6858000"/>
          </a:xfrm>
          <a:prstGeom prst="rect">
            <a:avLst/>
          </a:prstGeom>
        </p:spPr>
      </p:pic>
      <p:sp>
        <p:nvSpPr>
          <p:cNvPr id="4" name="Oval 3"/>
          <p:cNvSpPr/>
          <p:nvPr/>
        </p:nvSpPr>
        <p:spPr>
          <a:xfrm>
            <a:off x="7722195" y="2235805"/>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128336" y="3143689"/>
            <a:ext cx="3641558" cy="701731"/>
          </a:xfrm>
          <a:prstGeom prst="rect">
            <a:avLst/>
          </a:prstGeom>
        </p:spPr>
        <p:txBody>
          <a:bodyPr wrap="square">
            <a:spAutoFit/>
          </a:bodyPr>
          <a:lstStyle/>
          <a:p>
            <a:pPr>
              <a:spcBef>
                <a:spcPct val="20000"/>
              </a:spcBef>
              <a:defRPr/>
            </a:pPr>
            <a:r>
              <a:rPr lang="en-US" dirty="0">
                <a:solidFill>
                  <a:srgbClr val="FF0000"/>
                </a:solidFill>
                <a:latin typeface="Times New Roman" pitchFamily="18" charset="0"/>
                <a:cs typeface="Times New Roman" pitchFamily="18" charset="0"/>
              </a:rPr>
              <a:t>On some calculators you do </a:t>
            </a:r>
          </a:p>
          <a:p>
            <a:pPr algn="ctr">
              <a:spcBef>
                <a:spcPct val="20000"/>
              </a:spcBef>
              <a:defRPr/>
            </a:pPr>
            <a:r>
              <a:rPr lang="en-US" dirty="0" err="1">
                <a:solidFill>
                  <a:srgbClr val="FF0000"/>
                </a:solidFill>
                <a:latin typeface="Times New Roman" pitchFamily="18" charset="0"/>
                <a:cs typeface="Times New Roman" pitchFamily="18" charset="0"/>
              </a:rPr>
              <a:t>LinReg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ax+b</a:t>
            </a:r>
            <a:r>
              <a:rPr lang="en-US" dirty="0">
                <a:solidFill>
                  <a:srgbClr val="FF0000"/>
                </a:solidFill>
                <a:latin typeface="Times New Roman" pitchFamily="18" charset="0"/>
                <a:cs typeface="Times New Roman" pitchFamily="18" charset="0"/>
              </a:rPr>
              <a:t>) L1 , L2, Y1</a:t>
            </a:r>
          </a:p>
        </p:txBody>
      </p:sp>
    </p:spTree>
    <p:extLst>
      <p:ext uri="{BB962C8B-B14F-4D97-AF65-F5344CB8AC3E}">
        <p14:creationId xmlns:p14="http://schemas.microsoft.com/office/powerpoint/2010/main" val="270322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118" y="0"/>
            <a:ext cx="385762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569" y="0"/>
            <a:ext cx="3857625" cy="6858000"/>
          </a:xfrm>
          <a:prstGeom prst="rect">
            <a:avLst/>
          </a:prstGeom>
        </p:spPr>
      </p:pic>
    </p:spTree>
    <p:extLst>
      <p:ext uri="{BB962C8B-B14F-4D97-AF65-F5344CB8AC3E}">
        <p14:creationId xmlns:p14="http://schemas.microsoft.com/office/powerpoint/2010/main" val="140960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2602" y="2764479"/>
            <a:ext cx="8353569" cy="830997"/>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How to measure the adequacy of the linear relationship </a:t>
            </a:r>
          </a:p>
          <a:p>
            <a:r>
              <a:rPr lang="en-US" sz="2400" b="1" dirty="0">
                <a:solidFill>
                  <a:srgbClr val="FF0000"/>
                </a:solidFill>
                <a:latin typeface="Arial" panose="020B0604020202020204" pitchFamily="34" charset="0"/>
                <a:cs typeface="Arial" panose="020B0604020202020204" pitchFamily="34" charset="0"/>
              </a:rPr>
              <a:t>to model the relationship between x and y?</a:t>
            </a:r>
          </a:p>
        </p:txBody>
      </p:sp>
    </p:spTree>
    <p:extLst>
      <p:ext uri="{BB962C8B-B14F-4D97-AF65-F5344CB8AC3E}">
        <p14:creationId xmlns:p14="http://schemas.microsoft.com/office/powerpoint/2010/main" val="149773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93316669"/>
              </p:ext>
            </p:extLst>
          </p:nvPr>
        </p:nvGraphicFramePr>
        <p:xfrm>
          <a:off x="682580" y="543058"/>
          <a:ext cx="10947042" cy="5651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473D5BB-2373-401F-9F7C-721FFC67C7D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423B275-0F73-4D3D-A715-ECF2BF82117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08676933-F8D4-4FEB-9FF0-FE9185D6553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98FAC842-5CC2-48D4-9B3C-C995938331E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2D9608C-47A5-43FE-BCA4-B6D5924408D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470B995-F1DA-45D6-870C-9F9705C23A1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89AA3D78-D670-43A3-A188-E750BAB43AF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4365E530-F405-4DC7-9342-EE2D351161E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7EAB5065-F985-482D-9EB1-3F493006BDA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78805ABF-6B37-477F-9F8B-8E3B88B10B24}"/>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8F3D3C1B-D934-47E7-9489-D7A090E09FDD}"/>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78F8B17E-C99F-48DB-A629-59DF1FB56BD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333F3D8E-75FB-4999-AEB5-19081BC6FB20}"/>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5CB0849B-4565-400E-A6BC-7A5EA5459ADB}"/>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graphicEl>
                                              <a:dgm id="{BE175BFE-E804-47CE-BC14-D008560EC0B2}"/>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graphicEl>
                                              <a:dgm id="{2C168440-EA02-4632-9FDB-3A786EA14F9E}"/>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graphicEl>
                                              <a:dgm id="{22A3893E-FF52-41AF-8EEC-1AC5AF02D2C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1650" y="421165"/>
            <a:ext cx="8305800"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Coefficient of determination </a:t>
            </a:r>
            <a:r>
              <a:rPr lang="en-US" sz="2400" dirty="0">
                <a:solidFill>
                  <a:schemeClr val="tx1"/>
                </a:solidFill>
                <a:latin typeface="Arial" panose="020B0604020202020204" pitchFamily="34" charset="0"/>
                <a:cs typeface="Arial" panose="020B0604020202020204" pitchFamily="34" charset="0"/>
              </a:rPr>
              <a:t>measures the adequacy of the linear relationship between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and </a:t>
            </a:r>
            <a:r>
              <a:rPr lang="en-US" sz="2400" i="1" dirty="0">
                <a:solidFill>
                  <a:schemeClr val="tx1"/>
                </a:solidFill>
                <a:latin typeface="Arial" panose="020B0604020202020204" pitchFamily="34" charset="0"/>
                <a:cs typeface="Arial" panose="020B0604020202020204" pitchFamily="34" charset="0"/>
              </a:rPr>
              <a:t>y</a:t>
            </a:r>
            <a:r>
              <a:rPr lang="en-US" sz="2400" dirty="0">
                <a:solidFill>
                  <a:schemeClr val="tx1"/>
                </a:solidFill>
                <a:latin typeface="Arial" panose="020B0604020202020204" pitchFamily="34" charset="0"/>
                <a:cs typeface="Arial" panose="020B0604020202020204" pitchFamily="34" charset="0"/>
              </a:rPr>
              <a:t>.</a:t>
            </a:r>
          </a:p>
        </p:txBody>
      </p:sp>
      <p:graphicFrame>
        <p:nvGraphicFramePr>
          <p:cNvPr id="80898" name="Object 2"/>
          <p:cNvGraphicFramePr>
            <a:graphicFrameLocks noChangeAspect="1"/>
          </p:cNvGraphicFramePr>
          <p:nvPr>
            <p:extLst>
              <p:ext uri="{D42A27DB-BD31-4B8C-83A1-F6EECF244321}">
                <p14:modId xmlns:p14="http://schemas.microsoft.com/office/powerpoint/2010/main" val="280278433"/>
              </p:ext>
            </p:extLst>
          </p:nvPr>
        </p:nvGraphicFramePr>
        <p:xfrm>
          <a:off x="1454150" y="4843463"/>
          <a:ext cx="9310688" cy="927100"/>
        </p:xfrm>
        <a:graphic>
          <a:graphicData uri="http://schemas.openxmlformats.org/presentationml/2006/ole">
            <mc:AlternateContent xmlns:mc="http://schemas.openxmlformats.org/markup-compatibility/2006">
              <mc:Choice xmlns:v="urn:schemas-microsoft-com:vml" Requires="v">
                <p:oleObj name="Equation" r:id="rId2" imgW="4292280" imgH="419040" progId="Equation.3">
                  <p:embed/>
                </p:oleObj>
              </mc:Choice>
              <mc:Fallback>
                <p:oleObj name="Equation" r:id="rId2" imgW="4292280" imgH="419040" progId="Equation.3">
                  <p:embed/>
                  <p:pic>
                    <p:nvPicPr>
                      <p:cNvPr id="0" name=""/>
                      <p:cNvPicPr>
                        <a:picLocks noChangeAspect="1" noChangeArrowheads="1"/>
                      </p:cNvPicPr>
                      <p:nvPr/>
                    </p:nvPicPr>
                    <p:blipFill>
                      <a:blip r:embed="rId3"/>
                      <a:srcRect/>
                      <a:stretch>
                        <a:fillRect/>
                      </a:stretch>
                    </p:blipFill>
                    <p:spPr bwMode="auto">
                      <a:xfrm>
                        <a:off x="1454150" y="4843463"/>
                        <a:ext cx="9310688" cy="927100"/>
                      </a:xfrm>
                      <a:prstGeom prst="rect">
                        <a:avLst/>
                      </a:prstGeom>
                      <a:noFill/>
                    </p:spPr>
                  </p:pic>
                </p:oleObj>
              </mc:Fallback>
            </mc:AlternateContent>
          </a:graphicData>
        </a:graphic>
      </p:graphicFrame>
      <p:sp>
        <p:nvSpPr>
          <p:cNvPr id="5" name="TextBox 4"/>
          <p:cNvSpPr txBox="1"/>
          <p:nvPr/>
        </p:nvSpPr>
        <p:spPr>
          <a:xfrm>
            <a:off x="1799690" y="1574885"/>
            <a:ext cx="4130842" cy="120032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Percentage of the variability in the data explained by the line. </a:t>
            </a:r>
            <a:endParaRPr lang="en-US" sz="2400" dirty="0">
              <a:solidFill>
                <a:srgbClr val="0070C0"/>
              </a:solidFill>
              <a:latin typeface="Arial" panose="020B0604020202020204" pitchFamily="34" charset="0"/>
              <a:cs typeface="Arial" panose="020B0604020202020204" pitchFamily="34" charset="0"/>
            </a:endParaRPr>
          </a:p>
        </p:txBody>
      </p:sp>
      <p:sp>
        <p:nvSpPr>
          <p:cNvPr id="18" name="TextBox 17"/>
          <p:cNvSpPr txBox="1"/>
          <p:nvPr/>
        </p:nvSpPr>
        <p:spPr>
          <a:xfrm>
            <a:off x="2029336" y="5941758"/>
            <a:ext cx="8915400"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The closer to 100 % the more adequate the linear relationship to describe the relationship between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and </a:t>
            </a:r>
            <a:r>
              <a:rPr lang="en-US" sz="2400" i="1" dirty="0">
                <a:solidFill>
                  <a:schemeClr val="tx1"/>
                </a:solidFill>
                <a:latin typeface="Arial" panose="020B0604020202020204" pitchFamily="34" charset="0"/>
                <a:cs typeface="Arial" panose="020B0604020202020204" pitchFamily="34" charset="0"/>
              </a:rPr>
              <a:t>y</a:t>
            </a:r>
            <a:r>
              <a:rPr lang="en-US" sz="2400" dirty="0">
                <a:solidFill>
                  <a:schemeClr val="tx1"/>
                </a:solidFill>
                <a:latin typeface="Arial" panose="020B0604020202020204" pitchFamily="34" charset="0"/>
                <a:cs typeface="Arial" panose="020B0604020202020204" pitchFamily="34" charset="0"/>
              </a:rPr>
              <a:t>.</a:t>
            </a:r>
          </a:p>
        </p:txBody>
      </p:sp>
      <p:cxnSp>
        <p:nvCxnSpPr>
          <p:cNvPr id="4" name="Straight Connector 3"/>
          <p:cNvCxnSpPr/>
          <p:nvPr/>
        </p:nvCxnSpPr>
        <p:spPr>
          <a:xfrm flipV="1">
            <a:off x="5603116" y="1248974"/>
            <a:ext cx="2343150" cy="18521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93616" y="1377709"/>
            <a:ext cx="1386840" cy="1082338"/>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977407" y="2526871"/>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73468" y="2501590"/>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552626" y="1330711"/>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648687" y="1305430"/>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752124" y="1932041"/>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848185" y="1906760"/>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93616" y="3069692"/>
            <a:ext cx="4195501" cy="1569660"/>
          </a:xfrm>
          <a:prstGeom prst="rect">
            <a:avLst/>
          </a:prstGeom>
        </p:spPr>
        <p:txBody>
          <a:bodyPr wrap="square">
            <a:spAutoFit/>
          </a:bodyPr>
          <a:lstStyle/>
          <a:p>
            <a:r>
              <a:rPr lang="en-US" sz="2400" dirty="0">
                <a:solidFill>
                  <a:srgbClr val="0070C0"/>
                </a:solidFill>
                <a:latin typeface="Arial" panose="020B0604020202020204" pitchFamily="34" charset="0"/>
                <a:cs typeface="Arial" panose="020B0604020202020204" pitchFamily="34" charset="0"/>
              </a:rPr>
              <a:t>The rest of it is the percentage of vertical variability (above and below the line). </a:t>
            </a:r>
            <a:endParaRPr lang="en-US" sz="2400" dirty="0">
              <a:latin typeface="Arial" panose="020B0604020202020204" pitchFamily="34" charset="0"/>
              <a:cs typeface="Arial" panose="020B0604020202020204" pitchFamily="34" charset="0"/>
            </a:endParaRPr>
          </a:p>
        </p:txBody>
      </p:sp>
      <p:cxnSp>
        <p:nvCxnSpPr>
          <p:cNvPr id="15" name="Straight Connector 14"/>
          <p:cNvCxnSpPr/>
          <p:nvPr/>
        </p:nvCxnSpPr>
        <p:spPr>
          <a:xfrm flipV="1">
            <a:off x="8560090" y="4828377"/>
            <a:ext cx="519651" cy="407551"/>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35766" y="5350670"/>
            <a:ext cx="519651" cy="407551"/>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759173" y="5355615"/>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855234" y="5330334"/>
            <a:ext cx="632" cy="4278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6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childTnLst>
                                </p:cTn>
                              </p:par>
                            </p:childTnLst>
                          </p:cTn>
                        </p:par>
                        <p:par>
                          <p:cTn id="20" fill="hold">
                            <p:stCondLst>
                              <p:cond delay="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p:stCondLst>
                              <p:cond delay="2500"/>
                            </p:stCondLst>
                            <p:childTnLst>
                              <p:par>
                                <p:cTn id="41" presetID="22" presetClass="entr" presetSubtype="1"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0898"/>
                                        </p:tgtEl>
                                        <p:attrNameLst>
                                          <p:attrName>style.visibility</p:attrName>
                                        </p:attrNameLst>
                                      </p:cBhvr>
                                      <p:to>
                                        <p:strVal val="visible"/>
                                      </p:to>
                                    </p:set>
                                  </p:childTnLst>
                                </p:cTn>
                              </p:par>
                            </p:childTnLst>
                          </p:cTn>
                        </p:par>
                        <p:par>
                          <p:cTn id="48" fill="hold">
                            <p:stCondLst>
                              <p:cond delay="0"/>
                            </p:stCondLst>
                            <p:childTnLst>
                              <p:par>
                                <p:cTn id="49" presetID="2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childTnLst>
                          </p:cTn>
                        </p:par>
                        <p:par>
                          <p:cTn id="56" fill="hold">
                            <p:stCondLst>
                              <p:cond delay="1000"/>
                            </p:stCondLst>
                            <p:childTnLst>
                              <p:par>
                                <p:cTn id="57" presetID="22" presetClass="entr" presetSubtype="4"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par>
                          <p:cTn id="60" fill="hold">
                            <p:stCondLst>
                              <p:cond delay="1500"/>
                            </p:stCondLst>
                            <p:childTnLst>
                              <p:par>
                                <p:cTn id="61" presetID="22" presetClass="entr" presetSubtype="1"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up)">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1679" y="1856584"/>
            <a:ext cx="8641724" cy="707886"/>
          </a:xfrm>
          <a:prstGeom prst="rect">
            <a:avLst/>
          </a:prstGeom>
        </p:spPr>
        <p:txBody>
          <a:bodyPr wrap="square">
            <a:spAutoFit/>
          </a:bodyPr>
          <a:lstStyle/>
          <a:p>
            <a:pPr algn="ctr"/>
            <a:r>
              <a:rPr lang="en-US" sz="4000" b="1" dirty="0">
                <a:solidFill>
                  <a:srgbClr val="FF0000"/>
                </a:solidFill>
                <a:latin typeface="Arial" panose="020B0604020202020204" pitchFamily="34" charset="0"/>
                <a:cs typeface="Arial" panose="020B0604020202020204" pitchFamily="34" charset="0"/>
              </a:rPr>
              <a:t>Using the statistical software 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674" y="3294879"/>
            <a:ext cx="2539682" cy="1968254"/>
          </a:xfrm>
          <a:prstGeom prst="rect">
            <a:avLst/>
          </a:prstGeom>
        </p:spPr>
      </p:pic>
      <p:sp>
        <p:nvSpPr>
          <p:cNvPr id="4" name="Rectangle 3"/>
          <p:cNvSpPr/>
          <p:nvPr/>
        </p:nvSpPr>
        <p:spPr>
          <a:xfrm>
            <a:off x="317678" y="2940178"/>
            <a:ext cx="5685916" cy="2677656"/>
          </a:xfrm>
          <a:prstGeom prst="rect">
            <a:avLst/>
          </a:prstGeom>
        </p:spPr>
        <p:txBody>
          <a:bodyPr wrap="none">
            <a:spAutoFit/>
          </a:bodyPr>
          <a:lstStyle/>
          <a:p>
            <a:pPr marL="285750" indent="-285750">
              <a:buFont typeface="Arial" panose="020B0604020202020204" pitchFamily="34" charset="0"/>
              <a:buChar char="•"/>
            </a:pPr>
            <a:r>
              <a:rPr lang="en-US" sz="2400" dirty="0"/>
              <a:t>R is a free professional statistical software</a:t>
            </a:r>
          </a:p>
          <a:p>
            <a:pPr marL="285750" indent="-285750">
              <a:buFont typeface="Arial" panose="020B0604020202020204" pitchFamily="34" charset="0"/>
              <a:buChar char="•"/>
            </a:pPr>
            <a:r>
              <a:rPr lang="en-US" sz="2400" dirty="0"/>
              <a:t>Download and install for free from </a:t>
            </a:r>
          </a:p>
          <a:p>
            <a:r>
              <a:rPr lang="en-US" sz="2400" dirty="0">
                <a:hlinkClick r:id="rId3"/>
              </a:rPr>
              <a:t>https://www.r-project.org/</a:t>
            </a:r>
            <a:endParaRPr lang="en-US" sz="2400" dirty="0"/>
          </a:p>
          <a:p>
            <a:endParaRPr lang="en-US" sz="2400" dirty="0"/>
          </a:p>
          <a:p>
            <a:pPr marL="285750" indent="-285750">
              <a:buFont typeface="Arial" panose="020B0604020202020204" pitchFamily="34" charset="0"/>
              <a:buChar char="•"/>
            </a:pPr>
            <a:r>
              <a:rPr lang="en-US" sz="2400" dirty="0"/>
              <a:t>Free on-line R compiler</a:t>
            </a:r>
          </a:p>
          <a:p>
            <a:r>
              <a:rPr lang="en-US" sz="2400" dirty="0">
                <a:hlinkClick r:id="rId4"/>
              </a:rPr>
              <a:t>http://rextester.com/l/r_online_compiler</a:t>
            </a:r>
            <a:endParaRPr lang="en-US" sz="2400" dirty="0"/>
          </a:p>
          <a:p>
            <a:endParaRPr lang="en-US" sz="2400" dirty="0"/>
          </a:p>
        </p:txBody>
      </p:sp>
    </p:spTree>
    <p:extLst>
      <p:ext uri="{BB962C8B-B14F-4D97-AF65-F5344CB8AC3E}">
        <p14:creationId xmlns:p14="http://schemas.microsoft.com/office/powerpoint/2010/main" val="2241768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6334" y="367099"/>
            <a:ext cx="958255" cy="742648"/>
          </a:xfrm>
          <a:prstGeom prst="rect">
            <a:avLst/>
          </a:prstGeom>
        </p:spPr>
      </p:pic>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p:cNvSpPr/>
          <p:nvPr/>
        </p:nvSpPr>
        <p:spPr>
          <a:xfrm>
            <a:off x="866755" y="738423"/>
            <a:ext cx="10488706" cy="6001643"/>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Example: </a:t>
            </a:r>
            <a:r>
              <a:rPr lang="en-US" sz="2400" dirty="0">
                <a:latin typeface="Arial" panose="020B0604020202020204" pitchFamily="34" charset="0"/>
                <a:cs typeface="Arial" panose="020B0604020202020204" pitchFamily="34" charset="0"/>
              </a:rPr>
              <a:t>We will perform simple linear regression between x=age and y=price</a:t>
            </a:r>
          </a:p>
          <a:p>
            <a:r>
              <a:rPr lang="en-US" sz="2400" b="1" dirty="0">
                <a:latin typeface="Arial" panose="020B0604020202020204" pitchFamily="34" charset="0"/>
                <a:cs typeface="Arial" panose="020B0604020202020204" pitchFamily="34" charset="0"/>
              </a:rPr>
              <a:t># Enter data into R</a:t>
            </a:r>
          </a:p>
          <a:p>
            <a:r>
              <a:rPr lang="en-US" sz="2400" dirty="0">
                <a:latin typeface="Arial" panose="020B0604020202020204" pitchFamily="34" charset="0"/>
                <a:cs typeface="Arial" panose="020B0604020202020204" pitchFamily="34" charset="0"/>
              </a:rPr>
              <a:t>Age=c(5,4,6,5,5,5,6,6,2,7,7)</a:t>
            </a:r>
          </a:p>
          <a:p>
            <a:r>
              <a:rPr lang="en-US" sz="2400" dirty="0">
                <a:latin typeface="Arial" panose="020B0604020202020204" pitchFamily="34" charset="0"/>
                <a:cs typeface="Arial" panose="020B0604020202020204" pitchFamily="34" charset="0"/>
              </a:rPr>
              <a:t>Price=c(85,103,70,82,89,98,66,95,169,70,48)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Scatter plot</a:t>
            </a:r>
          </a:p>
          <a:p>
            <a:r>
              <a:rPr lang="en-US" sz="2400" dirty="0">
                <a:latin typeface="Arial" panose="020B0604020202020204" pitchFamily="34" charset="0"/>
                <a:cs typeface="Arial" panose="020B0604020202020204" pitchFamily="34" charset="0"/>
              </a:rPr>
              <a:t>plot(</a:t>
            </a:r>
            <a:r>
              <a:rPr lang="en-US" sz="2400" dirty="0" err="1">
                <a:latin typeface="Arial" panose="020B0604020202020204" pitchFamily="34" charset="0"/>
                <a:cs typeface="Arial" panose="020B0604020202020204" pitchFamily="34" charset="0"/>
              </a:rPr>
              <a:t>age,price,main</a:t>
            </a:r>
            <a:r>
              <a:rPr lang="en-US" sz="2400" dirty="0">
                <a:latin typeface="Arial" panose="020B0604020202020204" pitchFamily="34" charset="0"/>
                <a:cs typeface="Arial" panose="020B0604020202020204" pitchFamily="34" charset="0"/>
              </a:rPr>
              <a:t>='Age vs. Price Scatterplot',</a:t>
            </a:r>
            <a:r>
              <a:rPr lang="en-US" sz="2400" dirty="0" err="1">
                <a:latin typeface="Arial" panose="020B0604020202020204" pitchFamily="34" charset="0"/>
                <a:cs typeface="Arial" panose="020B0604020202020204" pitchFamily="34" charset="0"/>
              </a:rPr>
              <a:t>xlab</a:t>
            </a:r>
            <a:r>
              <a:rPr lang="en-US" sz="2400" dirty="0">
                <a:latin typeface="Arial" panose="020B0604020202020204" pitchFamily="34" charset="0"/>
                <a:cs typeface="Arial" panose="020B0604020202020204" pitchFamily="34" charset="0"/>
              </a:rPr>
              <a:t>='Age',</a:t>
            </a:r>
            <a:r>
              <a:rPr lang="en-US" sz="2400" dirty="0" err="1">
                <a:latin typeface="Arial" panose="020B0604020202020204" pitchFamily="34" charset="0"/>
                <a:cs typeface="Arial" panose="020B0604020202020204" pitchFamily="34" charset="0"/>
              </a:rPr>
              <a:t>ylab</a:t>
            </a:r>
            <a:r>
              <a:rPr lang="en-US" sz="2400" dirty="0">
                <a:latin typeface="Arial" panose="020B0604020202020204" pitchFamily="34" charset="0"/>
                <a:cs typeface="Arial" panose="020B0604020202020204" pitchFamily="34" charset="0"/>
              </a:rPr>
              <a:t>='Price')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Linear correlation coefficient</a:t>
            </a:r>
          </a:p>
          <a:p>
            <a:r>
              <a:rPr lang="en-US" sz="2400" dirty="0" err="1">
                <a:latin typeface="Arial" panose="020B0604020202020204" pitchFamily="34" charset="0"/>
                <a:cs typeface="Arial" panose="020B0604020202020204" pitchFamily="34" charset="0"/>
              </a:rPr>
              <a:t>cor</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age,price</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Linear Regression analysis</a:t>
            </a:r>
          </a:p>
          <a:p>
            <a:r>
              <a:rPr lang="en-US" sz="2400" dirty="0">
                <a:latin typeface="Arial" panose="020B0604020202020204" pitchFamily="34" charset="0"/>
                <a:cs typeface="Arial" panose="020B0604020202020204" pitchFamily="34" charset="0"/>
              </a:rPr>
              <a:t>fit=lm(</a:t>
            </a:r>
            <a:r>
              <a:rPr lang="en-US" sz="2400" dirty="0" err="1">
                <a:latin typeface="Arial" panose="020B0604020202020204" pitchFamily="34" charset="0"/>
                <a:cs typeface="Arial" panose="020B0604020202020204" pitchFamily="34" charset="0"/>
              </a:rPr>
              <a:t>price~age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find the best fit regression line (as a linear model lm)</a:t>
            </a:r>
          </a:p>
          <a:p>
            <a:r>
              <a:rPr lang="en-US" sz="2400" dirty="0">
                <a:latin typeface="Arial" panose="020B0604020202020204" pitchFamily="34" charset="0"/>
                <a:cs typeface="Arial" panose="020B0604020202020204" pitchFamily="34" charset="0"/>
              </a:rPr>
              <a:t>summary(fit) </a:t>
            </a:r>
            <a:r>
              <a:rPr lang="en-US" sz="2400" b="1" dirty="0">
                <a:latin typeface="Arial" panose="020B0604020202020204" pitchFamily="34" charset="0"/>
                <a:cs typeface="Arial" panose="020B0604020202020204" pitchFamily="34" charset="0"/>
              </a:rPr>
              <a:t># show the results</a:t>
            </a:r>
          </a:p>
          <a:p>
            <a:r>
              <a:rPr lang="en-US" sz="2400" dirty="0">
                <a:latin typeface="Arial" panose="020B0604020202020204" pitchFamily="34" charset="0"/>
                <a:cs typeface="Arial" panose="020B0604020202020204" pitchFamily="34" charset="0"/>
              </a:rPr>
              <a:t>predict(</a:t>
            </a:r>
            <a:r>
              <a:rPr lang="en-US" sz="2400" dirty="0" err="1">
                <a:latin typeface="Arial" panose="020B0604020202020204" pitchFamily="34" charset="0"/>
                <a:cs typeface="Arial" panose="020B0604020202020204" pitchFamily="34" charset="0"/>
              </a:rPr>
              <a:t>fit,data.frame</a:t>
            </a:r>
            <a:r>
              <a:rPr lang="en-US" sz="2400" dirty="0">
                <a:latin typeface="Arial" panose="020B0604020202020204" pitchFamily="34" charset="0"/>
                <a:cs typeface="Arial" panose="020B0604020202020204" pitchFamily="34" charset="0"/>
              </a:rPr>
              <a:t>(age=3)) </a:t>
            </a:r>
            <a:r>
              <a:rPr lang="en-US" sz="2400" b="1" dirty="0">
                <a:latin typeface="Arial" panose="020B0604020202020204" pitchFamily="34" charset="0"/>
                <a:cs typeface="Arial" panose="020B0604020202020204" pitchFamily="34" charset="0"/>
              </a:rPr>
              <a:t># predict price for age=3</a:t>
            </a:r>
          </a:p>
        </p:txBody>
      </p:sp>
    </p:spTree>
    <p:extLst>
      <p:ext uri="{BB962C8B-B14F-4D97-AF65-F5344CB8AC3E}">
        <p14:creationId xmlns:p14="http://schemas.microsoft.com/office/powerpoint/2010/main" val="656757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9406" y="2808514"/>
            <a:ext cx="5654433" cy="923330"/>
          </a:xfrm>
          <a:prstGeom prst="rect">
            <a:avLst/>
          </a:prstGeom>
          <a:no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End of Chapter 10</a:t>
            </a:r>
          </a:p>
        </p:txBody>
      </p:sp>
    </p:spTree>
    <p:extLst>
      <p:ext uri="{BB962C8B-B14F-4D97-AF65-F5344CB8AC3E}">
        <p14:creationId xmlns:p14="http://schemas.microsoft.com/office/powerpoint/2010/main" val="1426276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4283" y="2527777"/>
            <a:ext cx="9494908" cy="1754326"/>
          </a:xfrm>
          <a:prstGeom prst="rect">
            <a:avLst/>
          </a:prstGeom>
          <a:noFill/>
        </p:spPr>
        <p:txBody>
          <a:bodyPr wrap="non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End of </a:t>
            </a:r>
          </a:p>
          <a:p>
            <a:pPr algn="ctr"/>
            <a:r>
              <a:rPr lang="en-US" sz="5400" b="1" dirty="0">
                <a:solidFill>
                  <a:srgbClr val="002060"/>
                </a:solidFill>
                <a:latin typeface="Times New Roman" panose="02020603050405020304" pitchFamily="18" charset="0"/>
                <a:cs typeface="Times New Roman" panose="02020603050405020304" pitchFamily="18" charset="0"/>
              </a:rPr>
              <a:t>Elementary Statistical Methods</a:t>
            </a:r>
          </a:p>
        </p:txBody>
      </p:sp>
    </p:spTree>
    <p:extLst>
      <p:ext uri="{BB962C8B-B14F-4D97-AF65-F5344CB8AC3E}">
        <p14:creationId xmlns:p14="http://schemas.microsoft.com/office/powerpoint/2010/main" val="2851350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052482" y="517129"/>
                <a:ext cx="8582606" cy="674030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is made from two numerical/quantitative variables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dirty="0" smtClean="0">
                        <a:latin typeface="Cambria Math" panose="02040503050406030204" pitchFamily="18" charset="0"/>
                        <a:cs typeface="Arial" panose="020B0604020202020204" pitchFamily="34" charset="0"/>
                      </a:rPr>
                      <m:t>𝑦</m:t>
                    </m:r>
                  </m:oMath>
                </a14:m>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r>
                  <a:rPr lang="en-US" sz="2400" dirty="0">
                    <a:latin typeface="Arial" panose="020B0604020202020204" pitchFamily="34" charset="0"/>
                    <a:cs typeface="Arial" panose="020B0604020202020204" pitchFamily="34" charset="0"/>
                  </a:rPr>
                  <a:t>: an independent variable …</a:t>
                </a:r>
              </a:p>
              <a:p>
                <a:r>
                  <a:rPr lang="en-US" sz="2400" dirty="0">
                    <a:latin typeface="Arial" panose="020B0604020202020204" pitchFamily="34" charset="0"/>
                    <a:cs typeface="Arial" panose="020B0604020202020204" pitchFamily="34" charset="0"/>
                  </a:rPr>
                  <a:t>    also called </a:t>
                </a:r>
                <a:r>
                  <a:rPr lang="en-US" sz="2400" dirty="0">
                    <a:solidFill>
                      <a:srgbClr val="FF0000"/>
                    </a:solidFill>
                    <a:latin typeface="Arial" panose="020B0604020202020204" pitchFamily="34" charset="0"/>
                    <a:cs typeface="Arial" panose="020B0604020202020204" pitchFamily="34" charset="0"/>
                  </a:rPr>
                  <a:t>explanatory</a:t>
                </a:r>
                <a:r>
                  <a:rPr lang="en-US" sz="2400" dirty="0">
                    <a:latin typeface="Arial" panose="020B0604020202020204" pitchFamily="34" charset="0"/>
                    <a:cs typeface="Arial" panose="020B0604020202020204" pitchFamily="34" charset="0"/>
                  </a:rPr>
                  <a:t> or </a:t>
                </a:r>
                <a:r>
                  <a:rPr lang="en-US" sz="2400" dirty="0">
                    <a:solidFill>
                      <a:schemeClr val="accent6">
                        <a:lumMod val="50000"/>
                      </a:schemeClr>
                    </a:solidFill>
                    <a:latin typeface="Arial" panose="020B0604020202020204" pitchFamily="34" charset="0"/>
                    <a:cs typeface="Arial" panose="020B0604020202020204" pitchFamily="34" charset="0"/>
                  </a:rPr>
                  <a:t>predictor </a:t>
                </a:r>
                <a:r>
                  <a:rPr lang="en-US" sz="2400" dirty="0">
                    <a:latin typeface="Arial" panose="020B0604020202020204" pitchFamily="34" charset="0"/>
                    <a:cs typeface="Arial" panose="020B0604020202020204" pitchFamily="34" charset="0"/>
                  </a:rPr>
                  <a:t>variable</a:t>
                </a:r>
              </a:p>
              <a:p>
                <a:endParaRPr lang="en-US" sz="2400" dirty="0">
                  <a:latin typeface="Arial" panose="020B0604020202020204" pitchFamily="34" charset="0"/>
                  <a:cs typeface="Arial" panose="020B0604020202020204" pitchFamily="34" charset="0"/>
                </a:endParaRPr>
              </a:p>
              <a:p>
                <a14:m>
                  <m:oMath xmlns:m="http://schemas.openxmlformats.org/officeDocument/2006/math">
                    <m:r>
                      <a:rPr lang="en-US" sz="2400" b="0" i="1" dirty="0" smtClean="0">
                        <a:latin typeface="Cambria Math" panose="02040503050406030204" pitchFamily="18" charset="0"/>
                        <a:cs typeface="Arial" panose="020B0604020202020204" pitchFamily="34" charset="0"/>
                      </a:rPr>
                      <m:t>𝑦</m:t>
                    </m:r>
                  </m:oMath>
                </a14:m>
                <a:r>
                  <a:rPr lang="en-US" sz="2400" dirty="0">
                    <a:latin typeface="Arial" panose="020B0604020202020204" pitchFamily="34" charset="0"/>
                    <a:cs typeface="Arial" panose="020B0604020202020204" pitchFamily="34" charset="0"/>
                  </a:rPr>
                  <a:t>: a dependent variable …</a:t>
                </a:r>
              </a:p>
              <a:p>
                <a:r>
                  <a:rPr lang="en-US" sz="2400" dirty="0">
                    <a:latin typeface="Arial" panose="020B0604020202020204" pitchFamily="34" charset="0"/>
                    <a:cs typeface="Arial" panose="020B0604020202020204" pitchFamily="34" charset="0"/>
                  </a:rPr>
                  <a:t>    also called </a:t>
                </a:r>
                <a:r>
                  <a:rPr lang="en-US" sz="2400" dirty="0">
                    <a:solidFill>
                      <a:srgbClr val="FF0000"/>
                    </a:solidFill>
                    <a:latin typeface="Arial" panose="020B0604020202020204" pitchFamily="34" charset="0"/>
                    <a:cs typeface="Arial" panose="020B0604020202020204" pitchFamily="34" charset="0"/>
                  </a:rPr>
                  <a:t>response</a:t>
                </a:r>
                <a:r>
                  <a:rPr lang="en-US" sz="2400" dirty="0">
                    <a:latin typeface="Arial" panose="020B0604020202020204" pitchFamily="34" charset="0"/>
                    <a:cs typeface="Arial" panose="020B0604020202020204" pitchFamily="34" charset="0"/>
                  </a:rPr>
                  <a:t> or </a:t>
                </a:r>
                <a:r>
                  <a:rPr lang="en-US" sz="2400" dirty="0">
                    <a:solidFill>
                      <a:schemeClr val="accent6">
                        <a:lumMod val="50000"/>
                      </a:schemeClr>
                    </a:solidFill>
                    <a:latin typeface="Arial" panose="020B0604020202020204" pitchFamily="34" charset="0"/>
                    <a:cs typeface="Arial" panose="020B0604020202020204" pitchFamily="34" charset="0"/>
                  </a:rPr>
                  <a:t>predicted </a:t>
                </a:r>
                <a:r>
                  <a:rPr lang="en-US" sz="2400" dirty="0">
                    <a:latin typeface="Arial" panose="020B0604020202020204" pitchFamily="34" charset="0"/>
                    <a:cs typeface="Arial" panose="020B0604020202020204" pitchFamily="34" charset="0"/>
                  </a:rPr>
                  <a:t>variable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Because …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Changes in </a:t>
                </a:r>
                <a14:m>
                  <m:oMath xmlns:m="http://schemas.openxmlformats.org/officeDocument/2006/math">
                    <m:r>
                      <a:rPr lang="en-US" sz="2400" i="1" dirty="0" smtClean="0">
                        <a:latin typeface="Cambria Math" panose="02040503050406030204" pitchFamily="18" charset="0"/>
                        <a:cs typeface="Arial" panose="020B0604020202020204" pitchFamily="34" charset="0"/>
                      </a:rPr>
                      <m:t>𝑦</m:t>
                    </m:r>
                  </m:oMath>
                </a14:m>
                <a:r>
                  <a:rPr lang="en-US" sz="2400" dirty="0">
                    <a:latin typeface="Arial" panose="020B0604020202020204" pitchFamily="34" charset="0"/>
                    <a:cs typeface="Arial" panose="020B0604020202020204" pitchFamily="34" charset="0"/>
                  </a:rPr>
                  <a:t> are dependent on changes in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solidFill>
                      <a:srgbClr val="FF0000"/>
                    </a:solidFill>
                    <a:latin typeface="Arial" panose="020B0604020202020204" pitchFamily="34" charset="0"/>
                    <a:cs typeface="Arial" panose="020B0604020202020204" pitchFamily="34" charset="0"/>
                  </a:rPr>
                  <a:t>Changes in </a:t>
                </a:r>
                <a14:m>
                  <m:oMath xmlns:m="http://schemas.openxmlformats.org/officeDocument/2006/math">
                    <m:r>
                      <a:rPr lang="en-US" sz="2400" i="1" dirty="0" smtClean="0">
                        <a:solidFill>
                          <a:srgbClr val="FF0000"/>
                        </a:solidFill>
                        <a:latin typeface="Cambria Math" panose="02040503050406030204" pitchFamily="18" charset="0"/>
                        <a:cs typeface="Arial" panose="020B0604020202020204" pitchFamily="34" charset="0"/>
                      </a:rPr>
                      <m:t>𝑦</m:t>
                    </m:r>
                  </m:oMath>
                </a14:m>
                <a:r>
                  <a:rPr lang="en-US" sz="2400" dirty="0">
                    <a:solidFill>
                      <a:srgbClr val="FF0000"/>
                    </a:solidFill>
                    <a:latin typeface="Arial" panose="020B0604020202020204" pitchFamily="34" charset="0"/>
                    <a:cs typeface="Arial" panose="020B0604020202020204" pitchFamily="34" charset="0"/>
                  </a:rPr>
                  <a:t> are response to changes in </a:t>
                </a:r>
                <a14:m>
                  <m:oMath xmlns:m="http://schemas.openxmlformats.org/officeDocument/2006/math">
                    <m:r>
                      <a:rPr lang="en-US" sz="2400" i="1" dirty="0" smtClean="0">
                        <a:solidFill>
                          <a:srgbClr val="FF0000"/>
                        </a:solidFill>
                        <a:latin typeface="Cambria Math" panose="02040503050406030204" pitchFamily="18" charset="0"/>
                        <a:cs typeface="Arial" panose="020B0604020202020204" pitchFamily="34" charset="0"/>
                      </a:rPr>
                      <m:t>𝑥</m:t>
                    </m:r>
                  </m:oMath>
                </a14:m>
                <a:r>
                  <a:rPr lang="en-US" sz="2400" dirty="0">
                    <a:solidFill>
                      <a:srgbClr val="FF0000"/>
                    </a:solidFill>
                    <a:latin typeface="Arial" panose="020B0604020202020204" pitchFamily="34" charset="0"/>
                    <a:cs typeface="Arial" panose="020B0604020202020204" pitchFamily="34" charset="0"/>
                  </a:rPr>
                  <a:t> and changes in </a:t>
                </a:r>
                <a14:m>
                  <m:oMath xmlns:m="http://schemas.openxmlformats.org/officeDocument/2006/math">
                    <m:r>
                      <a:rPr lang="en-US" sz="2400" i="1" dirty="0" smtClean="0">
                        <a:solidFill>
                          <a:srgbClr val="FF0000"/>
                        </a:solidFill>
                        <a:latin typeface="Cambria Math" panose="02040503050406030204" pitchFamily="18" charset="0"/>
                        <a:cs typeface="Arial" panose="020B0604020202020204" pitchFamily="34" charset="0"/>
                      </a:rPr>
                      <m:t>𝑥</m:t>
                    </m:r>
                  </m:oMath>
                </a14:m>
                <a:r>
                  <a:rPr lang="en-US" sz="2400" dirty="0">
                    <a:solidFill>
                      <a:srgbClr val="FF0000"/>
                    </a:solidFill>
                    <a:latin typeface="Arial" panose="020B0604020202020204" pitchFamily="34" charset="0"/>
                    <a:cs typeface="Arial" panose="020B0604020202020204" pitchFamily="34" charset="0"/>
                  </a:rPr>
                  <a:t> </a:t>
                </a:r>
              </a:p>
              <a:p>
                <a:r>
                  <a:rPr lang="en-US" sz="2400" dirty="0">
                    <a:solidFill>
                      <a:srgbClr val="FF0000"/>
                    </a:solidFill>
                    <a:latin typeface="Arial" panose="020B0604020202020204" pitchFamily="34" charset="0"/>
                    <a:cs typeface="Arial" panose="020B0604020202020204" pitchFamily="34" charset="0"/>
                  </a:rPr>
                  <a:t>explain changes in </a:t>
                </a:r>
                <a14:m>
                  <m:oMath xmlns:m="http://schemas.openxmlformats.org/officeDocument/2006/math">
                    <m:r>
                      <a:rPr lang="en-US" sz="2400" i="1" dirty="0" smtClean="0">
                        <a:solidFill>
                          <a:srgbClr val="FF0000"/>
                        </a:solidFill>
                        <a:latin typeface="Cambria Math" panose="02040503050406030204" pitchFamily="18" charset="0"/>
                        <a:cs typeface="Arial" panose="020B0604020202020204" pitchFamily="34" charset="0"/>
                      </a:rPr>
                      <m:t>𝑦</m:t>
                    </m:r>
                  </m:oMath>
                </a14:m>
                <a:endParaRPr lang="en-US" sz="2400" dirty="0">
                  <a:solidFill>
                    <a:srgbClr val="FF0000"/>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solidFill>
                      <a:schemeClr val="accent6">
                        <a:lumMod val="50000"/>
                      </a:schemeClr>
                    </a:solidFill>
                    <a:latin typeface="Arial" panose="020B0604020202020204" pitchFamily="34" charset="0"/>
                    <a:cs typeface="Arial" panose="020B0604020202020204" pitchFamily="34" charset="0"/>
                  </a:rPr>
                  <a:t>Changes in </a:t>
                </a:r>
                <a14:m>
                  <m:oMath xmlns:m="http://schemas.openxmlformats.org/officeDocument/2006/math">
                    <m:r>
                      <a:rPr lang="en-US" sz="2400" i="1" dirty="0" smtClean="0">
                        <a:solidFill>
                          <a:schemeClr val="accent6">
                            <a:lumMod val="50000"/>
                          </a:schemeClr>
                        </a:solidFill>
                        <a:latin typeface="Cambria Math" panose="02040503050406030204" pitchFamily="18" charset="0"/>
                        <a:cs typeface="Arial" panose="020B0604020202020204" pitchFamily="34" charset="0"/>
                      </a:rPr>
                      <m:t>𝑥</m:t>
                    </m:r>
                  </m:oMath>
                </a14:m>
                <a:r>
                  <a:rPr lang="en-US" sz="2400" dirty="0">
                    <a:solidFill>
                      <a:schemeClr val="accent6">
                        <a:lumMod val="50000"/>
                      </a:schemeClr>
                    </a:solidFill>
                    <a:latin typeface="Arial" panose="020B0604020202020204" pitchFamily="34" charset="0"/>
                    <a:cs typeface="Arial" panose="020B0604020202020204" pitchFamily="34" charset="0"/>
                  </a:rPr>
                  <a:t> can be used to predict changes in </a:t>
                </a:r>
                <a14:m>
                  <m:oMath xmlns:m="http://schemas.openxmlformats.org/officeDocument/2006/math">
                    <m:r>
                      <a:rPr lang="en-US" sz="2400" i="1" dirty="0" smtClean="0">
                        <a:solidFill>
                          <a:schemeClr val="accent6">
                            <a:lumMod val="50000"/>
                          </a:schemeClr>
                        </a:solidFill>
                        <a:latin typeface="Cambria Math" panose="02040503050406030204" pitchFamily="18" charset="0"/>
                        <a:cs typeface="Arial" panose="020B0604020202020204" pitchFamily="34" charset="0"/>
                      </a:rPr>
                      <m:t>𝑦</m:t>
                    </m:r>
                  </m:oMath>
                </a14:m>
                <a:endParaRPr lang="en-US" sz="2400" dirty="0">
                  <a:solidFill>
                    <a:schemeClr val="accent6">
                      <a:lumMod val="50000"/>
                    </a:schemeClr>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052482" y="517129"/>
                <a:ext cx="8582606" cy="6740307"/>
              </a:xfrm>
              <a:prstGeom prst="rect">
                <a:avLst/>
              </a:prstGeom>
              <a:blipFill rotWithShape="0">
                <a:blip r:embed="rId2"/>
                <a:stretch>
                  <a:fillRect l="-1136" t="-633"/>
                </a:stretch>
              </a:blipFill>
            </p:spPr>
            <p:txBody>
              <a:bodyPr/>
              <a:lstStyle/>
              <a:p>
                <a:r>
                  <a:rPr lang="en-US">
                    <a:noFill/>
                  </a:rPr>
                  <a:t> </a:t>
                </a:r>
              </a:p>
            </p:txBody>
          </p:sp>
        </mc:Fallback>
      </mc:AlternateContent>
      <p:sp>
        <p:nvSpPr>
          <p:cNvPr id="3" name="TextBox 2"/>
          <p:cNvSpPr txBox="1"/>
          <p:nvPr/>
        </p:nvSpPr>
        <p:spPr>
          <a:xfrm>
            <a:off x="806628" y="517129"/>
            <a:ext cx="1245854"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Data …</a:t>
            </a:r>
          </a:p>
        </p:txBody>
      </p:sp>
    </p:spTree>
    <p:extLst>
      <p:ext uri="{BB962C8B-B14F-4D97-AF65-F5344CB8AC3E}">
        <p14:creationId xmlns:p14="http://schemas.microsoft.com/office/powerpoint/2010/main" val="199014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90320"/>
            <a:ext cx="8763000" cy="2123658"/>
          </a:xfrm>
          <a:prstGeom prst="rect">
            <a:avLst/>
          </a:prstGeom>
          <a:noFill/>
        </p:spPr>
        <p:txBody>
          <a:bodyPr wrap="square" rtlCol="0">
            <a:spAutoFit/>
          </a:bodyPr>
          <a:lstStyle/>
          <a:p>
            <a:pPr algn="just"/>
            <a:r>
              <a:rPr lang="en-US" sz="2200" b="1" dirty="0">
                <a:latin typeface="Times New Roman" pitchFamily="18" charset="0"/>
                <a:cs typeface="Times New Roman" pitchFamily="18" charset="0"/>
              </a:rPr>
              <a:t>An Unhealthy Commute </a:t>
            </a:r>
            <a:r>
              <a:rPr lang="en-US" sz="2200" dirty="0">
                <a:latin typeface="Times New Roman" pitchFamily="18" charset="0"/>
                <a:cs typeface="Times New Roman" pitchFamily="18" charset="0"/>
              </a:rPr>
              <a:t>The following Gallup organization regularly surveys adult Americans regarding their commute time to work. In addition, they administer a Well-Being Survey. According to the Gallup Organization, “ The Gallup- </a:t>
            </a:r>
            <a:r>
              <a:rPr lang="en-US" sz="2200" dirty="0" err="1">
                <a:latin typeface="Times New Roman" pitchFamily="18" charset="0"/>
                <a:cs typeface="Times New Roman" pitchFamily="18" charset="0"/>
              </a:rPr>
              <a:t>Healthways</a:t>
            </a:r>
            <a:r>
              <a:rPr lang="en-US" sz="2200" dirty="0">
                <a:latin typeface="Times New Roman" pitchFamily="18" charset="0"/>
                <a:cs typeface="Times New Roman" pitchFamily="18" charset="0"/>
              </a:rPr>
              <a:t> Well-Being Index Composite score is comprised of six sub-indices: Life Evaluation, Emotional Health, Physical health, Healthy Behavior, Work Environment and Basic Access.” (.Pg. 188):  </a:t>
            </a:r>
          </a:p>
        </p:txBody>
      </p:sp>
      <p:sp>
        <p:nvSpPr>
          <p:cNvPr id="3" name="TextBox 2"/>
          <p:cNvSpPr txBox="1"/>
          <p:nvPr/>
        </p:nvSpPr>
        <p:spPr>
          <a:xfrm>
            <a:off x="270456" y="290320"/>
            <a:ext cx="1482144" cy="43088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200" dirty="0">
                <a:solidFill>
                  <a:schemeClr val="tx1"/>
                </a:solidFill>
                <a:latin typeface="Times New Roman" pitchFamily="18" charset="0"/>
                <a:cs typeface="Times New Roman" pitchFamily="18" charset="0"/>
              </a:rPr>
              <a:t>Example :</a:t>
            </a:r>
          </a:p>
        </p:txBody>
      </p:sp>
      <p:graphicFrame>
        <p:nvGraphicFramePr>
          <p:cNvPr id="4" name="Table 3"/>
          <p:cNvGraphicFramePr>
            <a:graphicFrameLocks noGrp="1"/>
          </p:cNvGraphicFramePr>
          <p:nvPr>
            <p:extLst>
              <p:ext uri="{D42A27DB-BD31-4B8C-83A1-F6EECF244321}">
                <p14:modId xmlns:p14="http://schemas.microsoft.com/office/powerpoint/2010/main" val="1040782058"/>
              </p:ext>
            </p:extLst>
          </p:nvPr>
        </p:nvGraphicFramePr>
        <p:xfrm>
          <a:off x="3962400" y="2461260"/>
          <a:ext cx="7512676" cy="4030980"/>
        </p:xfrm>
        <a:graphic>
          <a:graphicData uri="http://schemas.openxmlformats.org/drawingml/2006/table">
            <a:tbl>
              <a:tblPr firstRow="1" bandRow="1">
                <a:tableStyleId>{E8B1032C-EA38-4F05-BA0D-38AFFFC7BED3}</a:tableStyleId>
              </a:tblPr>
              <a:tblGrid>
                <a:gridCol w="3684101">
                  <a:extLst>
                    <a:ext uri="{9D8B030D-6E8A-4147-A177-3AD203B41FA5}">
                      <a16:colId xmlns:a16="http://schemas.microsoft.com/office/drawing/2014/main" val="20000"/>
                    </a:ext>
                  </a:extLst>
                </a:gridCol>
                <a:gridCol w="3828575">
                  <a:extLst>
                    <a:ext uri="{9D8B030D-6E8A-4147-A177-3AD203B41FA5}">
                      <a16:colId xmlns:a16="http://schemas.microsoft.com/office/drawing/2014/main" val="20001"/>
                    </a:ext>
                  </a:extLst>
                </a:gridCol>
              </a:tblGrid>
              <a:tr h="370840">
                <a:tc>
                  <a:txBody>
                    <a:bodyPr/>
                    <a:lstStyle/>
                    <a:p>
                      <a:pPr algn="ctr"/>
                      <a:r>
                        <a:rPr lang="en-US" sz="2400" dirty="0">
                          <a:latin typeface="Times New Roman" pitchFamily="18" charset="0"/>
                          <a:cs typeface="Times New Roman" pitchFamily="18" charset="0"/>
                        </a:rPr>
                        <a:t>Commute</a:t>
                      </a:r>
                      <a:r>
                        <a:rPr lang="en-US" sz="2400" baseline="0" dirty="0">
                          <a:latin typeface="Times New Roman" pitchFamily="18" charset="0"/>
                          <a:cs typeface="Times New Roman" pitchFamily="18" charset="0"/>
                        </a:rPr>
                        <a:t> Time ( in minutes)</a:t>
                      </a:r>
                      <a:endParaRPr lang="en-US" sz="2400" dirty="0">
                        <a:latin typeface="Times New Roman" pitchFamily="18" charset="0"/>
                        <a:cs typeface="Times New Roman" pitchFamily="18" charset="0"/>
                      </a:endParaRPr>
                    </a:p>
                  </a:txBody>
                  <a:tcPr/>
                </a:tc>
                <a:tc>
                  <a:txBody>
                    <a:bodyPr/>
                    <a:lstStyle/>
                    <a:p>
                      <a:pPr algn="ctr"/>
                      <a:r>
                        <a:rPr lang="en-US" sz="2400" dirty="0"/>
                        <a:t>Well-Being </a:t>
                      </a:r>
                    </a:p>
                    <a:p>
                      <a:pPr algn="ctr"/>
                      <a:r>
                        <a:rPr lang="en-US" sz="2400" dirty="0"/>
                        <a:t>Index Composite score</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ctr"/>
                      <a:r>
                        <a:rPr lang="en-US" sz="2400" b="0" dirty="0">
                          <a:latin typeface="Times New Roman" pitchFamily="18" charset="0"/>
                          <a:cs typeface="Times New Roman" pitchFamily="18" charset="0"/>
                        </a:rPr>
                        <a:t>5</a:t>
                      </a:r>
                    </a:p>
                  </a:txBody>
                  <a:tcPr/>
                </a:tc>
                <a:tc>
                  <a:txBody>
                    <a:bodyPr/>
                    <a:lstStyle/>
                    <a:p>
                      <a:pPr algn="ctr"/>
                      <a:r>
                        <a:rPr lang="en-US" sz="2400" strike="noStrike" dirty="0">
                          <a:latin typeface="Times New Roman" pitchFamily="18" charset="0"/>
                          <a:cs typeface="Times New Roman" pitchFamily="18" charset="0"/>
                        </a:rPr>
                        <a:t>69.2</a:t>
                      </a:r>
                    </a:p>
                  </a:txBody>
                  <a:tcPr/>
                </a:tc>
                <a:extLst>
                  <a:ext uri="{0D108BD9-81ED-4DB2-BD59-A6C34878D82A}">
                    <a16:rowId xmlns:a16="http://schemas.microsoft.com/office/drawing/2014/main" val="10001"/>
                  </a:ext>
                </a:extLst>
              </a:tr>
              <a:tr h="370840">
                <a:tc>
                  <a:txBody>
                    <a:bodyPr/>
                    <a:lstStyle/>
                    <a:p>
                      <a:pPr algn="ctr"/>
                      <a:r>
                        <a:rPr lang="en-US" sz="2400" dirty="0">
                          <a:latin typeface="Times New Roman" pitchFamily="18" charset="0"/>
                          <a:cs typeface="Times New Roman" pitchFamily="18" charset="0"/>
                        </a:rPr>
                        <a:t>15</a:t>
                      </a:r>
                    </a:p>
                  </a:txBody>
                  <a:tcPr/>
                </a:tc>
                <a:tc>
                  <a:txBody>
                    <a:bodyPr/>
                    <a:lstStyle/>
                    <a:p>
                      <a:pPr algn="ctr"/>
                      <a:r>
                        <a:rPr lang="en-US" sz="2400" strike="noStrike" dirty="0">
                          <a:latin typeface="Times New Roman" pitchFamily="18" charset="0"/>
                          <a:cs typeface="Times New Roman" pitchFamily="18" charset="0"/>
                        </a:rPr>
                        <a:t>68.3</a:t>
                      </a:r>
                    </a:p>
                  </a:txBody>
                  <a:tcPr/>
                </a:tc>
                <a:extLst>
                  <a:ext uri="{0D108BD9-81ED-4DB2-BD59-A6C34878D82A}">
                    <a16:rowId xmlns:a16="http://schemas.microsoft.com/office/drawing/2014/main" val="10002"/>
                  </a:ext>
                </a:extLst>
              </a:tr>
              <a:tr h="370840">
                <a:tc>
                  <a:txBody>
                    <a:bodyPr/>
                    <a:lstStyle/>
                    <a:p>
                      <a:pPr algn="ctr"/>
                      <a:r>
                        <a:rPr lang="en-US" sz="2400" dirty="0"/>
                        <a:t>25</a:t>
                      </a:r>
                    </a:p>
                  </a:txBody>
                  <a:tcPr marL="47625" marR="47625" marT="47625" marB="47625" anchor="ctr"/>
                </a:tc>
                <a:tc>
                  <a:txBody>
                    <a:bodyPr/>
                    <a:lstStyle/>
                    <a:p>
                      <a:pPr algn="ctr"/>
                      <a:r>
                        <a:rPr lang="en-US" sz="2400" strike="noStrike" dirty="0"/>
                        <a:t>67.5</a:t>
                      </a:r>
                    </a:p>
                  </a:txBody>
                  <a:tcPr marL="47625" marR="47625" marT="47625" marB="47625" anchor="ctr"/>
                </a:tc>
                <a:extLst>
                  <a:ext uri="{0D108BD9-81ED-4DB2-BD59-A6C34878D82A}">
                    <a16:rowId xmlns:a16="http://schemas.microsoft.com/office/drawing/2014/main" val="10003"/>
                  </a:ext>
                </a:extLst>
              </a:tr>
              <a:tr h="370840">
                <a:tc>
                  <a:txBody>
                    <a:bodyPr/>
                    <a:lstStyle/>
                    <a:p>
                      <a:pPr algn="ctr"/>
                      <a:r>
                        <a:rPr lang="en-US" sz="2400" dirty="0">
                          <a:latin typeface="Times New Roman" pitchFamily="18" charset="0"/>
                          <a:cs typeface="Times New Roman" pitchFamily="18" charset="0"/>
                        </a:rPr>
                        <a:t>35</a:t>
                      </a:r>
                    </a:p>
                  </a:txBody>
                  <a:tcPr/>
                </a:tc>
                <a:tc>
                  <a:txBody>
                    <a:bodyPr/>
                    <a:lstStyle/>
                    <a:p>
                      <a:pPr algn="ctr"/>
                      <a:r>
                        <a:rPr lang="en-US" sz="2400" strike="noStrike" dirty="0"/>
                        <a:t>67.1</a:t>
                      </a:r>
                    </a:p>
                  </a:txBody>
                  <a:tcPr marL="47625" marR="47625" marT="47625" marB="47625" anchor="ctr"/>
                </a:tc>
                <a:extLst>
                  <a:ext uri="{0D108BD9-81ED-4DB2-BD59-A6C34878D82A}">
                    <a16:rowId xmlns:a16="http://schemas.microsoft.com/office/drawing/2014/main" val="10004"/>
                  </a:ext>
                </a:extLst>
              </a:tr>
              <a:tr h="370840">
                <a:tc>
                  <a:txBody>
                    <a:bodyPr/>
                    <a:lstStyle/>
                    <a:p>
                      <a:pPr algn="ctr"/>
                      <a:r>
                        <a:rPr lang="en-US" sz="2400" dirty="0">
                          <a:latin typeface="Times New Roman" pitchFamily="18" charset="0"/>
                          <a:cs typeface="Times New Roman" pitchFamily="18" charset="0"/>
                        </a:rPr>
                        <a:t>50</a:t>
                      </a:r>
                    </a:p>
                  </a:txBody>
                  <a:tcPr/>
                </a:tc>
                <a:tc>
                  <a:txBody>
                    <a:bodyPr/>
                    <a:lstStyle/>
                    <a:p>
                      <a:pPr algn="ctr"/>
                      <a:r>
                        <a:rPr lang="en-US" sz="2400" strike="noStrike" dirty="0">
                          <a:latin typeface="Times New Roman" pitchFamily="18" charset="0"/>
                          <a:cs typeface="Times New Roman" pitchFamily="18" charset="0"/>
                        </a:rPr>
                        <a:t>66.4</a:t>
                      </a:r>
                    </a:p>
                  </a:txBody>
                  <a:tcPr/>
                </a:tc>
                <a:extLst>
                  <a:ext uri="{0D108BD9-81ED-4DB2-BD59-A6C34878D82A}">
                    <a16:rowId xmlns:a16="http://schemas.microsoft.com/office/drawing/2014/main" val="10005"/>
                  </a:ext>
                </a:extLst>
              </a:tr>
              <a:tr h="370840">
                <a:tc>
                  <a:txBody>
                    <a:bodyPr/>
                    <a:lstStyle/>
                    <a:p>
                      <a:pPr algn="ctr"/>
                      <a:r>
                        <a:rPr lang="en-US" sz="2400" dirty="0">
                          <a:latin typeface="Times New Roman" pitchFamily="18" charset="0"/>
                          <a:cs typeface="Times New Roman" pitchFamily="18" charset="0"/>
                        </a:rPr>
                        <a:t>72</a:t>
                      </a:r>
                    </a:p>
                  </a:txBody>
                  <a:tcPr/>
                </a:tc>
                <a:tc>
                  <a:txBody>
                    <a:bodyPr/>
                    <a:lstStyle/>
                    <a:p>
                      <a:pPr algn="ctr"/>
                      <a:r>
                        <a:rPr lang="en-US" sz="2400" strike="noStrike" dirty="0">
                          <a:latin typeface="Times New Roman" pitchFamily="18" charset="0"/>
                          <a:cs typeface="Times New Roman" pitchFamily="18" charset="0"/>
                        </a:rPr>
                        <a:t>66.1</a:t>
                      </a:r>
                    </a:p>
                  </a:txBody>
                  <a:tcPr/>
                </a:tc>
                <a:extLst>
                  <a:ext uri="{0D108BD9-81ED-4DB2-BD59-A6C34878D82A}">
                    <a16:rowId xmlns:a16="http://schemas.microsoft.com/office/drawing/2014/main" val="10006"/>
                  </a:ext>
                </a:extLst>
              </a:tr>
              <a:tr h="370840">
                <a:tc>
                  <a:txBody>
                    <a:bodyPr/>
                    <a:lstStyle/>
                    <a:p>
                      <a:pPr algn="ctr"/>
                      <a:r>
                        <a:rPr lang="en-US" sz="2400" dirty="0">
                          <a:latin typeface="Times New Roman" pitchFamily="18" charset="0"/>
                          <a:cs typeface="Times New Roman" pitchFamily="18" charset="0"/>
                        </a:rPr>
                        <a:t>105</a:t>
                      </a:r>
                    </a:p>
                  </a:txBody>
                  <a:tcPr/>
                </a:tc>
                <a:tc>
                  <a:txBody>
                    <a:bodyPr/>
                    <a:lstStyle/>
                    <a:p>
                      <a:pPr algn="ctr"/>
                      <a:r>
                        <a:rPr lang="en-US" sz="2400" strike="noStrike" dirty="0">
                          <a:latin typeface="Times New Roman" pitchFamily="18" charset="0"/>
                          <a:cs typeface="Times New Roman" pitchFamily="18" charset="0"/>
                        </a:rPr>
                        <a:t>63.9</a:t>
                      </a:r>
                    </a:p>
                  </a:txBody>
                  <a:tcPr/>
                </a:tc>
                <a:extLst>
                  <a:ext uri="{0D108BD9-81ED-4DB2-BD59-A6C34878D82A}">
                    <a16:rowId xmlns:a16="http://schemas.microsoft.com/office/drawing/2014/main" val="10007"/>
                  </a:ext>
                </a:extLst>
              </a:tr>
            </a:tbl>
          </a:graphicData>
        </a:graphic>
      </p:graphicFrame>
      <p:sp>
        <p:nvSpPr>
          <p:cNvPr id="6" name="Pentagon 5"/>
          <p:cNvSpPr/>
          <p:nvPr/>
        </p:nvSpPr>
        <p:spPr>
          <a:xfrm>
            <a:off x="2362200" y="3400321"/>
            <a:ext cx="1600200" cy="30480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Times New Roman" pitchFamily="18" charset="0"/>
                <a:cs typeface="Times New Roman" pitchFamily="18" charset="0"/>
              </a:rPr>
              <a:t>Individual 1</a:t>
            </a:r>
          </a:p>
        </p:txBody>
      </p:sp>
      <p:sp>
        <p:nvSpPr>
          <p:cNvPr id="7" name="Pentagon 6"/>
          <p:cNvSpPr/>
          <p:nvPr/>
        </p:nvSpPr>
        <p:spPr>
          <a:xfrm>
            <a:off x="2362200" y="3799685"/>
            <a:ext cx="1600200" cy="30480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Times New Roman" pitchFamily="18" charset="0"/>
                <a:cs typeface="Times New Roman" pitchFamily="18" charset="0"/>
              </a:rPr>
              <a:t>Individual 2</a:t>
            </a:r>
          </a:p>
        </p:txBody>
      </p:sp>
      <p:sp>
        <p:nvSpPr>
          <p:cNvPr id="8" name="Pentagon 7"/>
          <p:cNvSpPr/>
          <p:nvPr/>
        </p:nvSpPr>
        <p:spPr>
          <a:xfrm>
            <a:off x="2362200" y="4276386"/>
            <a:ext cx="1600200" cy="30480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Times New Roman" pitchFamily="18" charset="0"/>
                <a:cs typeface="Times New Roman" pitchFamily="18" charset="0"/>
              </a:rPr>
              <a:t>Individual 3</a:t>
            </a:r>
          </a:p>
        </p:txBody>
      </p:sp>
      <p:sp>
        <p:nvSpPr>
          <p:cNvPr id="9" name="Pentagon 8"/>
          <p:cNvSpPr/>
          <p:nvPr/>
        </p:nvSpPr>
        <p:spPr>
          <a:xfrm>
            <a:off x="2362200" y="4735232"/>
            <a:ext cx="1600200" cy="30480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Times New Roman" pitchFamily="18" charset="0"/>
                <a:cs typeface="Times New Roman" pitchFamily="18" charset="0"/>
              </a:rPr>
              <a:t>Individual</a:t>
            </a:r>
            <a:r>
              <a:rPr lang="en-US" dirty="0">
                <a:latin typeface="Times New Roman" pitchFamily="18" charset="0"/>
                <a:cs typeface="Times New Roman" pitchFamily="18" charset="0"/>
              </a:rPr>
              <a:t> 4</a:t>
            </a:r>
          </a:p>
        </p:txBody>
      </p:sp>
      <p:sp>
        <p:nvSpPr>
          <p:cNvPr id="10" name="Pentagon 9"/>
          <p:cNvSpPr/>
          <p:nvPr/>
        </p:nvSpPr>
        <p:spPr>
          <a:xfrm>
            <a:off x="2362200" y="5179463"/>
            <a:ext cx="1600200" cy="30480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Times New Roman" pitchFamily="18" charset="0"/>
                <a:cs typeface="Times New Roman" pitchFamily="18" charset="0"/>
              </a:rPr>
              <a:t>Individual 5</a:t>
            </a:r>
          </a:p>
        </p:txBody>
      </p:sp>
      <p:sp>
        <p:nvSpPr>
          <p:cNvPr id="11" name="Pentagon 10"/>
          <p:cNvSpPr/>
          <p:nvPr/>
        </p:nvSpPr>
        <p:spPr>
          <a:xfrm>
            <a:off x="2362200" y="5656119"/>
            <a:ext cx="1600200" cy="30480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Times New Roman" pitchFamily="18" charset="0"/>
                <a:cs typeface="Times New Roman" pitchFamily="18" charset="0"/>
              </a:rPr>
              <a:t>Individual 6</a:t>
            </a:r>
          </a:p>
        </p:txBody>
      </p:sp>
      <p:sp>
        <p:nvSpPr>
          <p:cNvPr id="12" name="Pentagon 11"/>
          <p:cNvSpPr/>
          <p:nvPr/>
        </p:nvSpPr>
        <p:spPr>
          <a:xfrm>
            <a:off x="2330539" y="6100872"/>
            <a:ext cx="1600200" cy="30480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Times New Roman" pitchFamily="18" charset="0"/>
                <a:cs typeface="Times New Roman" pitchFamily="18" charset="0"/>
              </a:rPr>
              <a:t>Individual 7</a:t>
            </a:r>
          </a:p>
        </p:txBody>
      </p:sp>
      <p:sp>
        <p:nvSpPr>
          <p:cNvPr id="13" name="Down Arrow Callout 12"/>
          <p:cNvSpPr/>
          <p:nvPr/>
        </p:nvSpPr>
        <p:spPr>
          <a:xfrm>
            <a:off x="4347157" y="1838567"/>
            <a:ext cx="3007216" cy="762000"/>
          </a:xfrm>
          <a:prstGeom prst="down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200" dirty="0">
                <a:solidFill>
                  <a:schemeClr val="tx1"/>
                </a:solidFill>
                <a:latin typeface="Times New Roman" pitchFamily="18" charset="0"/>
                <a:cs typeface="Times New Roman" pitchFamily="18" charset="0"/>
              </a:rPr>
              <a:t>Explanatory variable (x)</a:t>
            </a:r>
          </a:p>
        </p:txBody>
      </p:sp>
      <p:sp>
        <p:nvSpPr>
          <p:cNvPr id="14" name="Down Arrow Callout 13"/>
          <p:cNvSpPr/>
          <p:nvPr/>
        </p:nvSpPr>
        <p:spPr>
          <a:xfrm>
            <a:off x="8154473" y="1838567"/>
            <a:ext cx="2840865" cy="762000"/>
          </a:xfrm>
          <a:prstGeom prst="down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200" dirty="0">
                <a:solidFill>
                  <a:schemeClr val="tx1"/>
                </a:solidFill>
                <a:latin typeface="Times New Roman" pitchFamily="18" charset="0"/>
                <a:cs typeface="Times New Roman" pitchFamily="18" charset="0"/>
              </a:rPr>
              <a:t>Response variable (y)</a:t>
            </a:r>
          </a:p>
        </p:txBody>
      </p:sp>
    </p:spTree>
    <p:extLst>
      <p:ext uri="{BB962C8B-B14F-4D97-AF65-F5344CB8AC3E}">
        <p14:creationId xmlns:p14="http://schemas.microsoft.com/office/powerpoint/2010/main" val="303198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817988374"/>
              </p:ext>
            </p:extLst>
          </p:nvPr>
        </p:nvGraphicFramePr>
        <p:xfrm>
          <a:off x="2790008" y="524691"/>
          <a:ext cx="6459583" cy="477882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286000" y="5457735"/>
            <a:ext cx="7467600"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Arial" panose="020B0604020202020204" pitchFamily="34" charset="0"/>
                <a:cs typeface="Arial" panose="020B0604020202020204" pitchFamily="34" charset="0"/>
              </a:rPr>
              <a:t>As the commute time increases the Index Composite score decreases</a:t>
            </a:r>
          </a:p>
          <a:p>
            <a:pPr algn="ctr"/>
            <a:r>
              <a:rPr lang="en-US" sz="2400" dirty="0">
                <a:solidFill>
                  <a:schemeClr val="tx1"/>
                </a:solidFill>
                <a:latin typeface="Arial" panose="020B0604020202020204" pitchFamily="34" charset="0"/>
                <a:cs typeface="Arial" panose="020B0604020202020204" pitchFamily="34" charset="0"/>
              </a:rPr>
              <a:t>“ negative association“</a:t>
            </a:r>
          </a:p>
        </p:txBody>
      </p:sp>
      <p:sp>
        <p:nvSpPr>
          <p:cNvPr id="2" name="TextBox 1"/>
          <p:cNvSpPr txBox="1"/>
          <p:nvPr/>
        </p:nvSpPr>
        <p:spPr>
          <a:xfrm>
            <a:off x="772364" y="664120"/>
            <a:ext cx="1877437"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Scatter plot</a:t>
            </a:r>
          </a:p>
        </p:txBody>
      </p:sp>
      <p:sp>
        <p:nvSpPr>
          <p:cNvPr id="8" name="Line Callout 2 7"/>
          <p:cNvSpPr/>
          <p:nvPr/>
        </p:nvSpPr>
        <p:spPr>
          <a:xfrm>
            <a:off x="4813443" y="533886"/>
            <a:ext cx="1633728" cy="448015"/>
          </a:xfrm>
          <a:prstGeom prst="borderCallout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dirty="0">
                <a:latin typeface="Times New Roman" pitchFamily="18" charset="0"/>
                <a:cs typeface="Times New Roman" pitchFamily="18" charset="0"/>
              </a:rPr>
              <a:t>Individual 1</a:t>
            </a:r>
          </a:p>
        </p:txBody>
      </p:sp>
      <p:sp>
        <p:nvSpPr>
          <p:cNvPr id="9" name="Line Callout 2 8"/>
          <p:cNvSpPr/>
          <p:nvPr/>
        </p:nvSpPr>
        <p:spPr>
          <a:xfrm>
            <a:off x="5450040" y="1125785"/>
            <a:ext cx="1669407" cy="448015"/>
          </a:xfrm>
          <a:prstGeom prst="borderCallout2">
            <a:avLst>
              <a:gd name="adj1" fmla="val 50557"/>
              <a:gd name="adj2" fmla="val -4719"/>
              <a:gd name="adj3" fmla="val 18750"/>
              <a:gd name="adj4" fmla="val -16667"/>
              <a:gd name="adj5" fmla="val 112500"/>
              <a:gd name="adj6" fmla="val -557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dirty="0">
                <a:latin typeface="Times New Roman" pitchFamily="18" charset="0"/>
                <a:cs typeface="Times New Roman" pitchFamily="18" charset="0"/>
              </a:rPr>
              <a:t>Individual 2</a:t>
            </a:r>
          </a:p>
        </p:txBody>
      </p:sp>
      <p:sp>
        <p:nvSpPr>
          <p:cNvPr id="10" name="Line Callout 2 9"/>
          <p:cNvSpPr/>
          <p:nvPr/>
        </p:nvSpPr>
        <p:spPr>
          <a:xfrm>
            <a:off x="9753600" y="3329901"/>
            <a:ext cx="1669407" cy="448015"/>
          </a:xfrm>
          <a:prstGeom prst="borderCallout2">
            <a:avLst>
              <a:gd name="adj1" fmla="val 50557"/>
              <a:gd name="adj2" fmla="val -4719"/>
              <a:gd name="adj3" fmla="val 18750"/>
              <a:gd name="adj4" fmla="val -16667"/>
              <a:gd name="adj5" fmla="val 112500"/>
              <a:gd name="adj6" fmla="val -557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dirty="0">
                <a:latin typeface="Times New Roman" pitchFamily="18" charset="0"/>
                <a:cs typeface="Times New Roman" pitchFamily="18" charset="0"/>
              </a:rPr>
              <a:t>Individual 7</a:t>
            </a:r>
          </a:p>
        </p:txBody>
      </p:sp>
      <p:sp>
        <p:nvSpPr>
          <p:cNvPr id="11" name="TextBox 10"/>
          <p:cNvSpPr txBox="1"/>
          <p:nvPr/>
        </p:nvSpPr>
        <p:spPr>
          <a:xfrm>
            <a:off x="8268946" y="1125785"/>
            <a:ext cx="3923054" cy="1107996"/>
          </a:xfrm>
          <a:prstGeom prst="rect">
            <a:avLst/>
          </a:prstGeom>
          <a:noFill/>
        </p:spPr>
        <p:txBody>
          <a:bodyPr wrap="square" rtlCol="0">
            <a:spAutoFit/>
          </a:bodyPr>
          <a:lstStyle/>
          <a:p>
            <a:r>
              <a:rPr lang="en-US" sz="2200" dirty="0">
                <a:solidFill>
                  <a:srgbClr val="FF0000"/>
                </a:solidFill>
              </a:rPr>
              <a:t>Individuals don’t have to be </a:t>
            </a:r>
          </a:p>
          <a:p>
            <a:r>
              <a:rPr lang="en-US" sz="2200" dirty="0">
                <a:solidFill>
                  <a:srgbClr val="FF0000"/>
                </a:solidFill>
              </a:rPr>
              <a:t>ordered nor be labeled on the graph.</a:t>
            </a:r>
          </a:p>
        </p:txBody>
      </p:sp>
      <p:cxnSp>
        <p:nvCxnSpPr>
          <p:cNvPr id="5" name="Straight Connector 4"/>
          <p:cNvCxnSpPr/>
          <p:nvPr/>
        </p:nvCxnSpPr>
        <p:spPr>
          <a:xfrm>
            <a:off x="3979572" y="1352282"/>
            <a:ext cx="4710033" cy="2484832"/>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314660" y="3301683"/>
            <a:ext cx="2270760" cy="4265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latin typeface="Times New Roman" pitchFamily="18" charset="0"/>
                <a:cs typeface="Times New Roman" pitchFamily="18" charset="0"/>
              </a:rPr>
              <a:t>Linear relationship</a:t>
            </a:r>
          </a:p>
        </p:txBody>
      </p:sp>
      <p:pic>
        <p:nvPicPr>
          <p:cNvPr id="4" name="Picture 3"/>
          <p:cNvPicPr>
            <a:picLocks noChangeAspect="1"/>
          </p:cNvPicPr>
          <p:nvPr/>
        </p:nvPicPr>
        <p:blipFill>
          <a:blip r:embed="rId3"/>
          <a:stretch>
            <a:fillRect/>
          </a:stretch>
        </p:blipFill>
        <p:spPr>
          <a:xfrm>
            <a:off x="13446" y="1280000"/>
            <a:ext cx="2919802" cy="2444868"/>
          </a:xfrm>
          <a:prstGeom prst="rect">
            <a:avLst/>
          </a:prstGeom>
        </p:spPr>
      </p:pic>
    </p:spTree>
    <p:extLst>
      <p:ext uri="{BB962C8B-B14F-4D97-AF65-F5344CB8AC3E}">
        <p14:creationId xmlns:p14="http://schemas.microsoft.com/office/powerpoint/2010/main" val="14293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chart seriesIdx="-4" categoryIdx="0" bldStep="category"/>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graphicEl>
                                              <a:chart seriesIdx="-4" categoryIdx="1" bldStep="category"/>
                                            </p:graphic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chart seriesIdx="-4" categoryIdx="2" bldStep="category"/>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chart seriesIdx="-4" categoryIdx="3" bldStep="category"/>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chart seriesIdx="-4" categoryIdx="4" bldStep="category"/>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graphicEl>
                                              <a:chart seriesIdx="-4" categoryIdx="5" bldStep="category"/>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chart seriesIdx="-4" categoryIdx="6" bldStep="category"/>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p:bldSub>
      </p:bldGraphic>
      <p:bldP spid="7" grpId="0" animBg="1"/>
      <p:bldP spid="8" grpId="0" animBg="1"/>
      <p:bldP spid="9" grpId="0" animBg="1"/>
      <p:bldP spid="10" grpId="0" animBg="1"/>
      <p:bldP spid="11"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753056073"/>
              </p:ext>
            </p:extLst>
          </p:nvPr>
        </p:nvGraphicFramePr>
        <p:xfrm>
          <a:off x="3128554" y="1405583"/>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624247" y="5527360"/>
            <a:ext cx="7467600"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Arial" panose="020B0604020202020204" pitchFamily="34" charset="0"/>
                <a:cs typeface="Arial" panose="020B0604020202020204" pitchFamily="34" charset="0"/>
              </a:rPr>
              <a:t>As the explanatory variable increases the response variable increases</a:t>
            </a:r>
          </a:p>
          <a:p>
            <a:pPr algn="ctr"/>
            <a:r>
              <a:rPr lang="en-US" sz="2400" dirty="0">
                <a:solidFill>
                  <a:schemeClr val="tx1"/>
                </a:solidFill>
                <a:latin typeface="Arial" panose="020B0604020202020204" pitchFamily="34" charset="0"/>
                <a:cs typeface="Arial" panose="020B0604020202020204" pitchFamily="34" charset="0"/>
              </a:rPr>
              <a:t>“positive association“</a:t>
            </a:r>
          </a:p>
        </p:txBody>
      </p:sp>
      <p:sp>
        <p:nvSpPr>
          <p:cNvPr id="8" name="Rounded Rectangle 7"/>
          <p:cNvSpPr/>
          <p:nvPr/>
        </p:nvSpPr>
        <p:spPr>
          <a:xfrm>
            <a:off x="6953794" y="3247082"/>
            <a:ext cx="2270760" cy="4265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latin typeface="Times New Roman" pitchFamily="18" charset="0"/>
                <a:cs typeface="Times New Roman" pitchFamily="18" charset="0"/>
              </a:rPr>
              <a:t>Linear relationship</a:t>
            </a:r>
          </a:p>
        </p:txBody>
      </p:sp>
      <p:sp>
        <p:nvSpPr>
          <p:cNvPr id="2" name="TextBox 1"/>
          <p:cNvSpPr txBox="1"/>
          <p:nvPr/>
        </p:nvSpPr>
        <p:spPr>
          <a:xfrm>
            <a:off x="875211" y="692331"/>
            <a:ext cx="6986208" cy="430887"/>
          </a:xfrm>
          <a:prstGeom prst="rect">
            <a:avLst/>
          </a:prstGeom>
          <a:noFill/>
        </p:spPr>
        <p:txBody>
          <a:bodyPr wrap="none" rtlCol="0">
            <a:spAutoFit/>
          </a:bodyPr>
          <a:lstStyle/>
          <a:p>
            <a:r>
              <a:rPr lang="en-US" sz="2200" b="1" dirty="0">
                <a:solidFill>
                  <a:srgbClr val="FF0000"/>
                </a:solidFill>
                <a:latin typeface="Arial" panose="020B0604020202020204" pitchFamily="34" charset="0"/>
                <a:cs typeface="Arial" panose="020B0604020202020204" pitchFamily="34" charset="0"/>
              </a:rPr>
              <a:t>Some other possible scatter plots for other data …</a:t>
            </a:r>
          </a:p>
        </p:txBody>
      </p:sp>
      <p:cxnSp>
        <p:nvCxnSpPr>
          <p:cNvPr id="9" name="Straight Connector 8"/>
          <p:cNvCxnSpPr/>
          <p:nvPr/>
        </p:nvCxnSpPr>
        <p:spPr>
          <a:xfrm flipV="1">
            <a:off x="4488645" y="1996378"/>
            <a:ext cx="2701365" cy="2480235"/>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48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5021179"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Times New Roman" pitchFamily="18" charset="0"/>
                <a:cs typeface="Times New Roman" pitchFamily="18" charset="0"/>
              </a:rPr>
              <a:t>Other forms of relationships</a:t>
            </a:r>
          </a:p>
        </p:txBody>
      </p:sp>
      <p:graphicFrame>
        <p:nvGraphicFramePr>
          <p:cNvPr id="3" name="Chart 2"/>
          <p:cNvGraphicFramePr/>
          <p:nvPr>
            <p:extLst>
              <p:ext uri="{D42A27DB-BD31-4B8C-83A1-F6EECF244321}">
                <p14:modId xmlns:p14="http://schemas.microsoft.com/office/powerpoint/2010/main" val="418441268"/>
              </p:ext>
            </p:extLst>
          </p:nvPr>
        </p:nvGraphicFramePr>
        <p:xfrm>
          <a:off x="2209800" y="378767"/>
          <a:ext cx="3563982" cy="32026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2659225086"/>
              </p:ext>
            </p:extLst>
          </p:nvPr>
        </p:nvGraphicFramePr>
        <p:xfrm>
          <a:off x="5943599" y="209006"/>
          <a:ext cx="3709851" cy="33723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3196148829"/>
              </p:ext>
            </p:extLst>
          </p:nvPr>
        </p:nvGraphicFramePr>
        <p:xfrm>
          <a:off x="4114800" y="3581400"/>
          <a:ext cx="4023360" cy="32766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9542418" y="1895445"/>
            <a:ext cx="17526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Times New Roman" pitchFamily="18" charset="0"/>
                <a:cs typeface="Times New Roman" pitchFamily="18" charset="0"/>
              </a:rPr>
              <a:t>Nonlinear</a:t>
            </a:r>
          </a:p>
        </p:txBody>
      </p:sp>
      <p:sp>
        <p:nvSpPr>
          <p:cNvPr id="10" name="TextBox 9"/>
          <p:cNvSpPr txBox="1"/>
          <p:nvPr/>
        </p:nvSpPr>
        <p:spPr>
          <a:xfrm>
            <a:off x="9542418" y="5172045"/>
            <a:ext cx="21336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a:solidFill>
                  <a:schemeClr val="tx1"/>
                </a:solidFill>
                <a:latin typeface="Times New Roman" pitchFamily="18" charset="0"/>
                <a:cs typeface="Times New Roman" pitchFamily="18" charset="0"/>
              </a:rPr>
              <a:t>No relationship</a:t>
            </a:r>
          </a:p>
        </p:txBody>
      </p:sp>
    </p:spTree>
    <p:extLst>
      <p:ext uri="{BB962C8B-B14F-4D97-AF65-F5344CB8AC3E}">
        <p14:creationId xmlns:p14="http://schemas.microsoft.com/office/powerpoint/2010/main" val="18017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Graphic spid="6" grpId="0">
        <p:bldAsOne/>
      </p:bldGraphic>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6363</TotalTime>
  <Words>1653</Words>
  <Application>Microsoft Office PowerPoint</Application>
  <PresentationFormat>Widescreen</PresentationFormat>
  <Paragraphs>329</Paragraphs>
  <Slides>44</Slides>
  <Notes>0</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Calibri</vt:lpstr>
      <vt:lpstr>Calibri Light</vt:lpstr>
      <vt:lpstr>Cambria Math</vt:lpstr>
      <vt:lpstr>Times New Roman</vt:lpstr>
      <vt:lpstr>Office Theme</vt:lpstr>
      <vt:lpstr>Equation</vt:lpstr>
      <vt:lpstr>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III</dc:title>
  <dc:creator>Tamer Oraby</dc:creator>
  <cp:lastModifiedBy>Tamer Oraby</cp:lastModifiedBy>
  <cp:revision>723</cp:revision>
  <dcterms:created xsi:type="dcterms:W3CDTF">2017-08-28T13:54:33Z</dcterms:created>
  <dcterms:modified xsi:type="dcterms:W3CDTF">2021-07-30T12:37:07Z</dcterms:modified>
</cp:coreProperties>
</file>